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77" r:id="rId4"/>
    <p:sldId id="365" r:id="rId5"/>
    <p:sldId id="257" r:id="rId6"/>
    <p:sldId id="332" r:id="rId7"/>
    <p:sldId id="333" r:id="rId8"/>
    <p:sldId id="334" r:id="rId9"/>
    <p:sldId id="366" r:id="rId10"/>
    <p:sldId id="281" r:id="rId11"/>
    <p:sldId id="355" r:id="rId12"/>
    <p:sldId id="354" r:id="rId13"/>
    <p:sldId id="335" r:id="rId14"/>
    <p:sldId id="259" r:id="rId15"/>
    <p:sldId id="336" r:id="rId16"/>
    <p:sldId id="337" r:id="rId17"/>
    <p:sldId id="260" r:id="rId18"/>
    <p:sldId id="339" r:id="rId19"/>
    <p:sldId id="341" r:id="rId20"/>
    <p:sldId id="367" r:id="rId21"/>
    <p:sldId id="421" r:id="rId22"/>
    <p:sldId id="417" r:id="rId23"/>
    <p:sldId id="375" r:id="rId24"/>
    <p:sldId id="418" r:id="rId25"/>
    <p:sldId id="262" r:id="rId26"/>
    <p:sldId id="340" r:id="rId27"/>
    <p:sldId id="420" r:id="rId28"/>
    <p:sldId id="423" r:id="rId29"/>
    <p:sldId id="419" r:id="rId30"/>
    <p:sldId id="376" r:id="rId31"/>
    <p:sldId id="422" r:id="rId32"/>
    <p:sldId id="344" r:id="rId33"/>
    <p:sldId id="261" r:id="rId34"/>
    <p:sldId id="263" r:id="rId35"/>
    <p:sldId id="369" r:id="rId36"/>
    <p:sldId id="287" r:id="rId37"/>
    <p:sldId id="313" r:id="rId38"/>
    <p:sldId id="293" r:id="rId39"/>
    <p:sldId id="296" r:id="rId40"/>
    <p:sldId id="294" r:id="rId41"/>
    <p:sldId id="295" r:id="rId42"/>
    <p:sldId id="297" r:id="rId43"/>
    <p:sldId id="298" r:id="rId44"/>
    <p:sldId id="299" r:id="rId45"/>
    <p:sldId id="300" r:id="rId46"/>
    <p:sldId id="301" r:id="rId47"/>
    <p:sldId id="303" r:id="rId48"/>
    <p:sldId id="304" r:id="rId49"/>
    <p:sldId id="305" r:id="rId50"/>
    <p:sldId id="306" r:id="rId51"/>
    <p:sldId id="302" r:id="rId52"/>
    <p:sldId id="307" r:id="rId53"/>
    <p:sldId id="308" r:id="rId54"/>
    <p:sldId id="309" r:id="rId55"/>
    <p:sldId id="379" r:id="rId56"/>
    <p:sldId id="380" r:id="rId57"/>
    <p:sldId id="381" r:id="rId58"/>
    <p:sldId id="424" r:id="rId59"/>
    <p:sldId id="429" r:id="rId60"/>
    <p:sldId id="312" r:id="rId61"/>
    <p:sldId id="288" r:id="rId62"/>
    <p:sldId id="289" r:id="rId63"/>
    <p:sldId id="290" r:id="rId64"/>
    <p:sldId id="292" r:id="rId65"/>
    <p:sldId id="291" r:id="rId66"/>
    <p:sldId id="382" r:id="rId67"/>
    <p:sldId id="383" r:id="rId68"/>
    <p:sldId id="311" r:id="rId69"/>
    <p:sldId id="370" r:id="rId70"/>
    <p:sldId id="427" r:id="rId71"/>
    <p:sldId id="286" r:id="rId72"/>
    <p:sldId id="342" r:id="rId73"/>
    <p:sldId id="285" r:id="rId74"/>
    <p:sldId id="347" r:id="rId75"/>
    <p:sldId id="345" r:id="rId76"/>
    <p:sldId id="346" r:id="rId77"/>
    <p:sldId id="348" r:id="rId78"/>
    <p:sldId id="349" r:id="rId79"/>
    <p:sldId id="350" r:id="rId80"/>
    <p:sldId id="352" r:id="rId81"/>
    <p:sldId id="353" r:id="rId82"/>
    <p:sldId id="343" r:id="rId83"/>
    <p:sldId id="428" r:id="rId84"/>
    <p:sldId id="425" r:id="rId85"/>
    <p:sldId id="426" r:id="rId86"/>
    <p:sldId id="310" r:id="rId87"/>
    <p:sldId id="371" r:id="rId88"/>
    <p:sldId id="315" r:id="rId89"/>
    <p:sldId id="314" r:id="rId90"/>
    <p:sldId id="317" r:id="rId91"/>
    <p:sldId id="316" r:id="rId92"/>
    <p:sldId id="387" r:id="rId93"/>
    <p:sldId id="384" r:id="rId94"/>
    <p:sldId id="389" r:id="rId95"/>
    <p:sldId id="385" r:id="rId96"/>
    <p:sldId id="386" r:id="rId97"/>
    <p:sldId id="388" r:id="rId98"/>
    <p:sldId id="363" r:id="rId99"/>
    <p:sldId id="390" r:id="rId100"/>
    <p:sldId id="391" r:id="rId101"/>
    <p:sldId id="392" r:id="rId102"/>
    <p:sldId id="393" r:id="rId103"/>
    <p:sldId id="394" r:id="rId104"/>
    <p:sldId id="430" r:id="rId105"/>
    <p:sldId id="431" r:id="rId106"/>
    <p:sldId id="432" r:id="rId107"/>
    <p:sldId id="433" r:id="rId108"/>
    <p:sldId id="331" r:id="rId109"/>
    <p:sldId id="321" r:id="rId110"/>
    <p:sldId id="322" r:id="rId111"/>
    <p:sldId id="323" r:id="rId112"/>
    <p:sldId id="324" r:id="rId113"/>
    <p:sldId id="372" r:id="rId114"/>
    <p:sldId id="396" r:id="rId115"/>
    <p:sldId id="395" r:id="rId116"/>
    <p:sldId id="328" r:id="rId117"/>
    <p:sldId id="329" r:id="rId118"/>
    <p:sldId id="325" r:id="rId119"/>
    <p:sldId id="326" r:id="rId120"/>
    <p:sldId id="327" r:id="rId121"/>
    <p:sldId id="284" r:id="rId122"/>
    <p:sldId id="373" r:id="rId123"/>
    <p:sldId id="258" r:id="rId124"/>
    <p:sldId id="264" r:id="rId125"/>
    <p:sldId id="360" r:id="rId126"/>
    <p:sldId id="282" r:id="rId127"/>
    <p:sldId id="361" r:id="rId128"/>
    <p:sldId id="398" r:id="rId129"/>
    <p:sldId id="362" r:id="rId130"/>
    <p:sldId id="399" r:id="rId131"/>
    <p:sldId id="273" r:id="rId132"/>
    <p:sldId id="410" r:id="rId133"/>
    <p:sldId id="411" r:id="rId134"/>
    <p:sldId id="274" r:id="rId135"/>
    <p:sldId id="275" r:id="rId136"/>
    <p:sldId id="276" r:id="rId137"/>
    <p:sldId id="409" r:id="rId138"/>
    <p:sldId id="412" r:id="rId139"/>
    <p:sldId id="277" r:id="rId140"/>
    <p:sldId id="400" r:id="rId141"/>
    <p:sldId id="265" r:id="rId142"/>
    <p:sldId id="266" r:id="rId143"/>
    <p:sldId id="267" r:id="rId144"/>
    <p:sldId id="268" r:id="rId145"/>
    <p:sldId id="269" r:id="rId146"/>
    <p:sldId id="270" r:id="rId147"/>
    <p:sldId id="271" r:id="rId148"/>
    <p:sldId id="272" r:id="rId149"/>
    <p:sldId id="397" r:id="rId150"/>
    <p:sldId id="359" r:id="rId151"/>
    <p:sldId id="278" r:id="rId152"/>
    <p:sldId id="405" r:id="rId153"/>
    <p:sldId id="319" r:id="rId154"/>
    <p:sldId id="318" r:id="rId155"/>
    <p:sldId id="279" r:id="rId156"/>
    <p:sldId id="280" r:id="rId157"/>
    <p:sldId id="320" r:id="rId158"/>
    <p:sldId id="330" r:id="rId159"/>
    <p:sldId id="401" r:id="rId160"/>
    <p:sldId id="402" r:id="rId161"/>
    <p:sldId id="403" r:id="rId162"/>
    <p:sldId id="404" r:id="rId163"/>
    <p:sldId id="413" r:id="rId164"/>
    <p:sldId id="414" r:id="rId165"/>
    <p:sldId id="407" r:id="rId166"/>
    <p:sldId id="408" r:id="rId167"/>
    <p:sldId id="415" r:id="rId168"/>
    <p:sldId id="416" r:id="rId169"/>
    <p:sldId id="406" r:id="rId170"/>
    <p:sldId id="358" r:id="rId171"/>
    <p:sldId id="374" r:id="rId172"/>
    <p:sldId id="357" r:id="rId173"/>
    <p:sldId id="356" r:id="rId1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77"/>
          </p14:sldIdLst>
        </p14:section>
        <p14:section name="Motivation and definitions" id="{8563ED27-B9B5-41EE-A242-50E28B547917}">
          <p14:sldIdLst>
            <p14:sldId id="365"/>
            <p14:sldId id="257"/>
            <p14:sldId id="332"/>
            <p14:sldId id="333"/>
            <p14:sldId id="334"/>
            <p14:sldId id="366"/>
            <p14:sldId id="281"/>
            <p14:sldId id="355"/>
            <p14:sldId id="354"/>
            <p14:sldId id="335"/>
            <p14:sldId id="259"/>
            <p14:sldId id="336"/>
            <p14:sldId id="337"/>
            <p14:sldId id="260"/>
            <p14:sldId id="339"/>
            <p14:sldId id="341"/>
          </p14:sldIdLst>
        </p14:section>
        <p14:section name="Basic &quot;getting started&quot; functions" id="{3D53CBD7-0E2C-4AD6-88A4-457917784BE0}">
          <p14:sldIdLst>
            <p14:sldId id="367"/>
            <p14:sldId id="421"/>
            <p14:sldId id="417"/>
            <p14:sldId id="375"/>
            <p14:sldId id="418"/>
            <p14:sldId id="262"/>
            <p14:sldId id="340"/>
            <p14:sldId id="420"/>
            <p14:sldId id="423"/>
            <p14:sldId id="419"/>
            <p14:sldId id="376"/>
            <p14:sldId id="422"/>
            <p14:sldId id="344"/>
            <p14:sldId id="261"/>
            <p14:sldId id="263"/>
          </p14:sldIdLst>
        </p14:section>
        <p14:section name="Basic Path Operations" id="{5207E0B5-C2F4-4CA6-983B-AF3006E6BDDD}">
          <p14:sldIdLst>
            <p14:sldId id="369"/>
            <p14:sldId id="287"/>
            <p14:sldId id="313"/>
            <p14:sldId id="293"/>
            <p14:sldId id="296"/>
            <p14:sldId id="294"/>
            <p14:sldId id="295"/>
            <p14:sldId id="297"/>
            <p14:sldId id="298"/>
            <p14:sldId id="299"/>
            <p14:sldId id="300"/>
            <p14:sldId id="301"/>
            <p14:sldId id="303"/>
            <p14:sldId id="304"/>
            <p14:sldId id="305"/>
            <p14:sldId id="306"/>
            <p14:sldId id="302"/>
            <p14:sldId id="307"/>
            <p14:sldId id="308"/>
            <p14:sldId id="309"/>
            <p14:sldId id="379"/>
            <p14:sldId id="380"/>
            <p14:sldId id="381"/>
            <p14:sldId id="424"/>
            <p14:sldId id="429"/>
            <p14:sldId id="312"/>
            <p14:sldId id="288"/>
            <p14:sldId id="289"/>
            <p14:sldId id="290"/>
            <p14:sldId id="292"/>
            <p14:sldId id="291"/>
            <p14:sldId id="382"/>
            <p14:sldId id="383"/>
          </p14:sldIdLst>
        </p14:section>
        <p14:section name="Trimming Operations" id="{0C89AF94-DBAF-4AF6-B7D3-94EAAA123EFC}">
          <p14:sldIdLst>
            <p14:sldId id="311"/>
            <p14:sldId id="370"/>
            <p14:sldId id="427"/>
            <p14:sldId id="286"/>
            <p14:sldId id="342"/>
            <p14:sldId id="285"/>
            <p14:sldId id="347"/>
            <p14:sldId id="345"/>
            <p14:sldId id="346"/>
            <p14:sldId id="348"/>
            <p14:sldId id="349"/>
            <p14:sldId id="350"/>
            <p14:sldId id="352"/>
            <p14:sldId id="353"/>
            <p14:sldId id="343"/>
            <p14:sldId id="428"/>
            <p14:sldId id="425"/>
            <p14:sldId id="426"/>
          </p14:sldIdLst>
        </p14:section>
        <p14:section name="Projection of paths" id="{4230C4A9-ECB2-4E41-A39E-6C57726DB5DE}">
          <p14:sldIdLst>
            <p14:sldId id="310"/>
            <p14:sldId id="371"/>
            <p14:sldId id="315"/>
            <p14:sldId id="314"/>
            <p14:sldId id="317"/>
            <p14:sldId id="316"/>
            <p14:sldId id="387"/>
            <p14:sldId id="384"/>
            <p14:sldId id="389"/>
            <p14:sldId id="385"/>
            <p14:sldId id="386"/>
            <p14:sldId id="388"/>
            <p14:sldId id="363"/>
            <p14:sldId id="390"/>
            <p14:sldId id="391"/>
            <p14:sldId id="392"/>
            <p14:sldId id="393"/>
            <p14:sldId id="394"/>
            <p14:sldId id="430"/>
            <p14:sldId id="431"/>
            <p14:sldId id="432"/>
            <p14:sldId id="433"/>
            <p14:sldId id="331"/>
            <p14:sldId id="321"/>
            <p14:sldId id="322"/>
            <p14:sldId id="323"/>
            <p14:sldId id="324"/>
          </p14:sldIdLst>
        </p14:section>
        <p14:section name="Statistical analysis of paths" id="{DC74B6DA-7681-4467-92C6-2CC357834A76}">
          <p14:sldIdLst>
            <p14:sldId id="372"/>
            <p14:sldId id="396"/>
            <p14:sldId id="395"/>
            <p14:sldId id="328"/>
            <p14:sldId id="329"/>
            <p14:sldId id="325"/>
            <p14:sldId id="326"/>
            <p14:sldId id="327"/>
          </p14:sldIdLst>
        </p14:section>
        <p14:section name="Path averaging methods" id="{3EBD4C6A-139A-43AD-9B39-E8F3A2CD6F59}">
          <p14:sldIdLst>
            <p14:sldId id="284"/>
            <p14:sldId id="373"/>
            <p14:sldId id="258"/>
            <p14:sldId id="264"/>
            <p14:sldId id="360"/>
            <p14:sldId id="282"/>
            <p14:sldId id="361"/>
            <p14:sldId id="398"/>
            <p14:sldId id="362"/>
            <p14:sldId id="399"/>
            <p14:sldId id="273"/>
            <p14:sldId id="410"/>
            <p14:sldId id="411"/>
            <p14:sldId id="274"/>
            <p14:sldId id="275"/>
            <p14:sldId id="276"/>
            <p14:sldId id="409"/>
            <p14:sldId id="412"/>
            <p14:sldId id="277"/>
            <p14:sldId id="400"/>
            <p14:sldId id="265"/>
            <p14:sldId id="266"/>
            <p14:sldId id="267"/>
            <p14:sldId id="268"/>
            <p14:sldId id="269"/>
            <p14:sldId id="270"/>
            <p14:sldId id="271"/>
            <p14:sldId id="272"/>
            <p14:sldId id="397"/>
            <p14:sldId id="359"/>
            <p14:sldId id="278"/>
            <p14:sldId id="405"/>
            <p14:sldId id="319"/>
            <p14:sldId id="318"/>
            <p14:sldId id="279"/>
            <p14:sldId id="280"/>
            <p14:sldId id="320"/>
            <p14:sldId id="330"/>
            <p14:sldId id="401"/>
            <p14:sldId id="402"/>
            <p14:sldId id="403"/>
            <p14:sldId id="404"/>
            <p14:sldId id="413"/>
            <p14:sldId id="414"/>
            <p14:sldId id="407"/>
            <p14:sldId id="408"/>
            <p14:sldId id="415"/>
            <p14:sldId id="416"/>
            <p14:sldId id="406"/>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96" d="100"/>
          <a:sy n="96" d="100"/>
        </p:scale>
        <p:origin x="9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1/3/2022</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1/3/2022</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image" Target="../media/image86.emf"/></Relationships>
</file>

<file path=ppt/slides/_rels/slide10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6.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11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6.xml"/><Relationship Id="rId4" Type="http://schemas.openxmlformats.org/officeDocument/2006/relationships/image" Target="../media/image97.emf"/></Relationships>
</file>

<file path=ppt/slides/_rels/slide11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6.xml"/><Relationship Id="rId4" Type="http://schemas.openxmlformats.org/officeDocument/2006/relationships/image" Target="../media/image100.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jpeg"/></Relationships>
</file>

<file path=ppt/slides/_rels/slide1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6.xml"/><Relationship Id="rId5" Type="http://schemas.openxmlformats.org/officeDocument/2006/relationships/image" Target="../media/image129.emf"/><Relationship Id="rId4" Type="http://schemas.openxmlformats.org/officeDocument/2006/relationships/image" Target="../media/image128.emf"/></Relationships>
</file>

<file path=ppt/slides/_rels/slide146.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6.xml"/><Relationship Id="rId5" Type="http://schemas.openxmlformats.org/officeDocument/2006/relationships/image" Target="../media/image133.emf"/><Relationship Id="rId4" Type="http://schemas.openxmlformats.org/officeDocument/2006/relationships/image" Target="../media/image132.emf"/></Relationships>
</file>

<file path=ppt/slides/_rels/slide14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6.xml"/><Relationship Id="rId5" Type="http://schemas.openxmlformats.org/officeDocument/2006/relationships/image" Target="../media/image149.emf"/><Relationship Id="rId4" Type="http://schemas.openxmlformats.org/officeDocument/2006/relationships/image" Target="../media/image14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6.xml"/><Relationship Id="rId5" Type="http://schemas.openxmlformats.org/officeDocument/2006/relationships/image" Target="../media/image153.emf"/><Relationship Id="rId4" Type="http://schemas.openxmlformats.org/officeDocument/2006/relationships/image" Target="../media/image152.emf"/></Relationships>
</file>

<file path=ppt/slides/_rels/slide161.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slideLayout" Target="../slideLayouts/slideLayout6.xml"/><Relationship Id="rId5" Type="http://schemas.openxmlformats.org/officeDocument/2006/relationships/image" Target="../media/image157.emf"/><Relationship Id="rId4" Type="http://schemas.openxmlformats.org/officeDocument/2006/relationships/image" Target="../media/image156.emf"/></Relationships>
</file>

<file path=ppt/slides/_rels/slide162.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9.emf"/><Relationship Id="rId7" Type="http://schemas.openxmlformats.org/officeDocument/2006/relationships/image" Target="../media/image163.emf"/><Relationship Id="rId2" Type="http://schemas.openxmlformats.org/officeDocument/2006/relationships/image" Target="../media/image158.emf"/><Relationship Id="rId1" Type="http://schemas.openxmlformats.org/officeDocument/2006/relationships/slideLayout" Target="../slideLayouts/slideLayout6.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 Id="rId9" Type="http://schemas.openxmlformats.org/officeDocument/2006/relationships/image" Target="../media/image165.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5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9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 Id="rId5" Type="http://schemas.openxmlformats.org/officeDocument/2006/relationships/image" Target="../media/image65.emf"/><Relationship Id="rId4" Type="http://schemas.openxmlformats.org/officeDocument/2006/relationships/image" Target="../media/image64.emf"/></Relationships>
</file>

<file path=ppt/slides/_rels/slide9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 Id="rId5" Type="http://schemas.openxmlformats.org/officeDocument/2006/relationships/image" Target="../media/image71.emf"/><Relationship Id="rId4" Type="http://schemas.openxmlformats.org/officeDocument/2006/relationships/image" Target="../media/image70.emf"/></Relationships>
</file>

<file path=ppt/slides/_rels/slide9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6.xml"/><Relationship Id="rId5" Type="http://schemas.openxmlformats.org/officeDocument/2006/relationships/image" Target="../media/image75.emf"/><Relationship Id="rId4" Type="http://schemas.openxmlformats.org/officeDocument/2006/relationships/image" Target="../media/image7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65C-E7C3-4779-A5BC-8DEA044798DA}"/>
              </a:ext>
            </a:extLst>
          </p:cNvPr>
          <p:cNvSpPr>
            <a:spLocks noGrp="1"/>
          </p:cNvSpPr>
          <p:nvPr>
            <p:ph type="title"/>
          </p:nvPr>
        </p:nvSpPr>
        <p:spPr/>
        <p:txBody>
          <a:bodyPr/>
          <a:lstStyle/>
          <a:p>
            <a:r>
              <a:rPr lang="en-US" dirty="0"/>
              <a:t>With dense projections, one can analyze the histogram of projection distances</a:t>
            </a:r>
          </a:p>
        </p:txBody>
      </p:sp>
      <p:pic>
        <p:nvPicPr>
          <p:cNvPr id="5" name="Picture 4">
            <a:extLst>
              <a:ext uri="{FF2B5EF4-FFF2-40B4-BE49-F238E27FC236}">
                <a16:creationId xmlns:a16="http://schemas.microsoft.com/office/drawing/2014/main" id="{7DBF47BF-79B8-47EB-97F4-E07A7D331F4E}"/>
              </a:ext>
            </a:extLst>
          </p:cNvPr>
          <p:cNvPicPr>
            <a:picLocks noChangeAspect="1"/>
          </p:cNvPicPr>
          <p:nvPr/>
        </p:nvPicPr>
        <p:blipFill>
          <a:blip r:embed="rId2"/>
          <a:stretch>
            <a:fillRect/>
          </a:stretch>
        </p:blipFill>
        <p:spPr>
          <a:xfrm>
            <a:off x="6290896" y="1690688"/>
            <a:ext cx="5334000" cy="4000500"/>
          </a:xfrm>
          <a:prstGeom prst="rect">
            <a:avLst/>
          </a:prstGeom>
        </p:spPr>
      </p:pic>
      <p:pic>
        <p:nvPicPr>
          <p:cNvPr id="7" name="Picture 6">
            <a:extLst>
              <a:ext uri="{FF2B5EF4-FFF2-40B4-BE49-F238E27FC236}">
                <a16:creationId xmlns:a16="http://schemas.microsoft.com/office/drawing/2014/main" id="{9CC56954-51DE-42BC-B63D-8CA7F777FECA}"/>
              </a:ext>
            </a:extLst>
          </p:cNvPr>
          <p:cNvPicPr>
            <a:picLocks noChangeAspect="1"/>
          </p:cNvPicPr>
          <p:nvPr/>
        </p:nvPicPr>
        <p:blipFill>
          <a:blip r:embed="rId3"/>
          <a:stretch>
            <a:fillRect/>
          </a:stretch>
        </p:blipFill>
        <p:spPr>
          <a:xfrm>
            <a:off x="567104" y="1690688"/>
            <a:ext cx="5334000" cy="4000500"/>
          </a:xfrm>
          <a:prstGeom prst="rect">
            <a:avLst/>
          </a:prstGeom>
        </p:spPr>
      </p:pic>
      <p:sp>
        <p:nvSpPr>
          <p:cNvPr id="8" name="TextBox 7">
            <a:extLst>
              <a:ext uri="{FF2B5EF4-FFF2-40B4-BE49-F238E27FC236}">
                <a16:creationId xmlns:a16="http://schemas.microsoft.com/office/drawing/2014/main" id="{6AAA6402-5A5A-4B06-A334-5D22595BE823}"/>
              </a:ext>
            </a:extLst>
          </p:cNvPr>
          <p:cNvSpPr txBox="1"/>
          <p:nvPr/>
        </p:nvSpPr>
        <p:spPr>
          <a:xfrm>
            <a:off x="2718288" y="6123543"/>
            <a:ext cx="6938246" cy="369332"/>
          </a:xfrm>
          <a:prstGeom prst="rect">
            <a:avLst/>
          </a:prstGeom>
          <a:noFill/>
        </p:spPr>
        <p:txBody>
          <a:bodyPr wrap="none" rtlCol="0">
            <a:spAutoFit/>
          </a:bodyPr>
          <a:lstStyle/>
          <a:p>
            <a:r>
              <a:rPr lang="en-US" dirty="0"/>
              <a:t>See: script_test_fcn_Path_findOrthoScatterFromTraversalToTraversals.m</a:t>
            </a:r>
          </a:p>
        </p:txBody>
      </p:sp>
    </p:spTree>
    <p:extLst>
      <p:ext uri="{BB962C8B-B14F-4D97-AF65-F5344CB8AC3E}">
        <p14:creationId xmlns:p14="http://schemas.microsoft.com/office/powerpoint/2010/main" val="347480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offset traversals from a traversal</a:t>
            </a:r>
          </a:p>
        </p:txBody>
      </p:sp>
    </p:spTree>
    <p:extLst>
      <p:ext uri="{BB962C8B-B14F-4D97-AF65-F5344CB8AC3E}">
        <p14:creationId xmlns:p14="http://schemas.microsoft.com/office/powerpoint/2010/main" val="1920717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E606-B67F-4544-9BC6-624466DA3167}"/>
              </a:ext>
            </a:extLst>
          </p:cNvPr>
          <p:cNvSpPr>
            <a:spLocks noGrp="1"/>
          </p:cNvSpPr>
          <p:nvPr>
            <p:ph type="title"/>
          </p:nvPr>
        </p:nvSpPr>
        <p:spPr/>
        <p:txBody>
          <a:bodyPr>
            <a:normAutofit fontScale="90000"/>
          </a:bodyPr>
          <a:lstStyle/>
          <a:p>
            <a:r>
              <a:rPr lang="en-US" sz="4000" dirty="0"/>
              <a:t>One can generate a set of offset traversals from a reference traversal using: </a:t>
            </a:r>
            <a:br>
              <a:rPr lang="en-US" sz="4000" dirty="0"/>
            </a:br>
            <a:r>
              <a:rPr lang="en-US" sz="2700" dirty="0" err="1">
                <a:solidFill>
                  <a:srgbClr val="228B22"/>
                </a:solidFill>
                <a:latin typeface="Courier New" panose="02070309020205020404" pitchFamily="49" charset="0"/>
              </a:rPr>
              <a:t>fcn_Path_fillOffsetTraversalsAboutTraversal</a:t>
            </a:r>
            <a:endParaRPr lang="en-US" dirty="0"/>
          </a:p>
        </p:txBody>
      </p:sp>
      <p:pic>
        <p:nvPicPr>
          <p:cNvPr id="4" name="Picture 3">
            <a:extLst>
              <a:ext uri="{FF2B5EF4-FFF2-40B4-BE49-F238E27FC236}">
                <a16:creationId xmlns:a16="http://schemas.microsoft.com/office/drawing/2014/main" id="{A464373B-7942-4695-95AF-82ADC84D9D11}"/>
              </a:ext>
            </a:extLst>
          </p:cNvPr>
          <p:cNvPicPr>
            <a:picLocks noChangeAspect="1"/>
          </p:cNvPicPr>
          <p:nvPr/>
        </p:nvPicPr>
        <p:blipFill>
          <a:blip r:embed="rId2"/>
          <a:stretch>
            <a:fillRect/>
          </a:stretch>
        </p:blipFill>
        <p:spPr>
          <a:xfrm>
            <a:off x="6420678" y="2492375"/>
            <a:ext cx="5334000" cy="4000500"/>
          </a:xfrm>
          <a:prstGeom prst="rect">
            <a:avLst/>
          </a:prstGeom>
        </p:spPr>
      </p:pic>
    </p:spTree>
    <p:extLst>
      <p:ext uri="{BB962C8B-B14F-4D97-AF65-F5344CB8AC3E}">
        <p14:creationId xmlns:p14="http://schemas.microsoft.com/office/powerpoint/2010/main" val="1911344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A972-3AB0-4E0F-B9FE-F70503E7DD1E}"/>
              </a:ext>
            </a:extLst>
          </p:cNvPr>
          <p:cNvSpPr>
            <a:spLocks noGrp="1"/>
          </p:cNvSpPr>
          <p:nvPr>
            <p:ph type="title"/>
          </p:nvPr>
        </p:nvSpPr>
        <p:spPr/>
        <p:txBody>
          <a:bodyPr/>
          <a:lstStyle/>
          <a:p>
            <a:r>
              <a:rPr lang="en-US" dirty="0"/>
              <a:t>This is particularly useful for finding the intersection points of road boundaries</a:t>
            </a:r>
          </a:p>
        </p:txBody>
      </p:sp>
      <p:pic>
        <p:nvPicPr>
          <p:cNvPr id="4" name="Picture 3">
            <a:extLst>
              <a:ext uri="{FF2B5EF4-FFF2-40B4-BE49-F238E27FC236}">
                <a16:creationId xmlns:a16="http://schemas.microsoft.com/office/drawing/2014/main" id="{027D8E88-0774-4AE8-929F-7B665802D809}"/>
              </a:ext>
            </a:extLst>
          </p:cNvPr>
          <p:cNvPicPr>
            <a:picLocks noChangeAspect="1"/>
          </p:cNvPicPr>
          <p:nvPr/>
        </p:nvPicPr>
        <p:blipFill>
          <a:blip r:embed="rId2"/>
          <a:stretch>
            <a:fillRect/>
          </a:stretch>
        </p:blipFill>
        <p:spPr>
          <a:xfrm>
            <a:off x="2718755" y="1935109"/>
            <a:ext cx="5334000" cy="4000500"/>
          </a:xfrm>
          <a:prstGeom prst="rect">
            <a:avLst/>
          </a:prstGeom>
        </p:spPr>
      </p:pic>
      <p:sp>
        <p:nvSpPr>
          <p:cNvPr id="5" name="TextBox 4">
            <a:extLst>
              <a:ext uri="{FF2B5EF4-FFF2-40B4-BE49-F238E27FC236}">
                <a16:creationId xmlns:a16="http://schemas.microsoft.com/office/drawing/2014/main" id="{631F661C-8B57-4238-A702-4A20D5C4093C}"/>
              </a:ext>
            </a:extLst>
          </p:cNvPr>
          <p:cNvSpPr txBox="1"/>
          <p:nvPr/>
        </p:nvSpPr>
        <p:spPr>
          <a:xfrm>
            <a:off x="3166821" y="6180030"/>
            <a:ext cx="6036076" cy="369332"/>
          </a:xfrm>
          <a:prstGeom prst="rect">
            <a:avLst/>
          </a:prstGeom>
          <a:noFill/>
        </p:spPr>
        <p:txBody>
          <a:bodyPr wrap="none" rtlCol="0">
            <a:spAutoFit/>
          </a:bodyPr>
          <a:lstStyle/>
          <a:p>
            <a:r>
              <a:rPr lang="en-US" dirty="0"/>
              <a:t>See: </a:t>
            </a:r>
            <a:r>
              <a:rPr lang="en-US" dirty="0" err="1"/>
              <a:t>script_test_fcn_Path_fillOffsetTraversalsAboutTraversal.m</a:t>
            </a:r>
            <a:endParaRPr lang="en-US" dirty="0"/>
          </a:p>
        </p:txBody>
      </p:sp>
      <p:sp>
        <p:nvSpPr>
          <p:cNvPr id="6" name="Arrow: Right 5">
            <a:extLst>
              <a:ext uri="{FF2B5EF4-FFF2-40B4-BE49-F238E27FC236}">
                <a16:creationId xmlns:a16="http://schemas.microsoft.com/office/drawing/2014/main" id="{7D14AD1F-5D19-4310-8F17-2DCCBDAD53E8}"/>
              </a:ext>
            </a:extLst>
          </p:cNvPr>
          <p:cNvSpPr/>
          <p:nvPr/>
        </p:nvSpPr>
        <p:spPr>
          <a:xfrm rot="19160916">
            <a:off x="3886200" y="4175654"/>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8D1F35A-7A28-4CFC-AEE6-C900AEA12096}"/>
              </a:ext>
            </a:extLst>
          </p:cNvPr>
          <p:cNvSpPr/>
          <p:nvPr/>
        </p:nvSpPr>
        <p:spPr>
          <a:xfrm rot="19160916">
            <a:off x="4723774" y="4364498"/>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5841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Converting a traversal in XY coordinates to SY coordinates</a:t>
            </a:r>
          </a:p>
        </p:txBody>
      </p:sp>
    </p:spTree>
    <p:extLst>
      <p:ext uri="{BB962C8B-B14F-4D97-AF65-F5344CB8AC3E}">
        <p14:creationId xmlns:p14="http://schemas.microsoft.com/office/powerpoint/2010/main" val="15778846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commonly need to convert XY coordinates into station-Y coordinates</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5343139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p:txBody>
          <a:bodyPr/>
          <a:lstStyle/>
          <a:p>
            <a:r>
              <a:rPr lang="en-US" dirty="0"/>
              <a:t>The function returns the lateral (y) offsets from a chosen centerline.</a:t>
            </a:r>
          </a:p>
        </p:txBody>
      </p:sp>
      <p:sp>
        <p:nvSpPr>
          <p:cNvPr id="3" name="Content Placeholder 2">
            <a:extLst>
              <a:ext uri="{FF2B5EF4-FFF2-40B4-BE49-F238E27FC236}">
                <a16:creationId xmlns:a16="http://schemas.microsoft.com/office/drawing/2014/main" id="{2E21F41E-3F54-4B4D-A059-1E0BB73AC442}"/>
              </a:ext>
            </a:extLst>
          </p:cNvPr>
          <p:cNvSpPr>
            <a:spLocks noGrp="1"/>
          </p:cNvSpPr>
          <p:nvPr>
            <p:ph idx="1"/>
          </p:nvPr>
        </p:nvSpPr>
        <p:spPr/>
        <p:txBody>
          <a:bodyPr/>
          <a:lstStyle/>
          <a:p>
            <a:pPr marL="0" indent="0">
              <a:buNone/>
            </a:pPr>
            <a:r>
              <a:rPr lang="en-US" dirty="0"/>
              <a:t>The results depend of course on which traversal is chosen as the reference</a:t>
            </a: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300139" y="2983831"/>
            <a:ext cx="4053305" cy="3039979"/>
          </a:xfrm>
          <a:prstGeom prst="rect">
            <a:avLst/>
          </a:prstGeom>
        </p:spPr>
      </p:pic>
      <p:pic>
        <p:nvPicPr>
          <p:cNvPr id="9" name="Picture 8">
            <a:extLst>
              <a:ext uri="{FF2B5EF4-FFF2-40B4-BE49-F238E27FC236}">
                <a16:creationId xmlns:a16="http://schemas.microsoft.com/office/drawing/2014/main" id="{754710D8-B0F3-4322-9B96-017719A57562}"/>
              </a:ext>
            </a:extLst>
          </p:cNvPr>
          <p:cNvPicPr>
            <a:picLocks noChangeAspect="1"/>
          </p:cNvPicPr>
          <p:nvPr/>
        </p:nvPicPr>
        <p:blipFill>
          <a:blip r:embed="rId3"/>
          <a:stretch>
            <a:fillRect/>
          </a:stretch>
        </p:blipFill>
        <p:spPr>
          <a:xfrm>
            <a:off x="8235998" y="2348956"/>
            <a:ext cx="2804160" cy="2103120"/>
          </a:xfrm>
          <a:prstGeom prst="rect">
            <a:avLst/>
          </a:prstGeom>
        </p:spPr>
      </p:pic>
      <p:pic>
        <p:nvPicPr>
          <p:cNvPr id="11" name="Picture 10">
            <a:extLst>
              <a:ext uri="{FF2B5EF4-FFF2-40B4-BE49-F238E27FC236}">
                <a16:creationId xmlns:a16="http://schemas.microsoft.com/office/drawing/2014/main" id="{A977AD2C-99E9-4B5A-A824-C6FA936A08C3}"/>
              </a:ext>
            </a:extLst>
          </p:cNvPr>
          <p:cNvPicPr>
            <a:picLocks noChangeAspect="1"/>
          </p:cNvPicPr>
          <p:nvPr/>
        </p:nvPicPr>
        <p:blipFill>
          <a:blip r:embed="rId4"/>
          <a:stretch>
            <a:fillRect/>
          </a:stretch>
        </p:blipFill>
        <p:spPr>
          <a:xfrm>
            <a:off x="4722054" y="2348956"/>
            <a:ext cx="2804160" cy="2103120"/>
          </a:xfrm>
          <a:prstGeom prst="rect">
            <a:avLst/>
          </a:prstGeom>
        </p:spPr>
      </p:pic>
      <p:pic>
        <p:nvPicPr>
          <p:cNvPr id="13" name="Picture 12">
            <a:extLst>
              <a:ext uri="{FF2B5EF4-FFF2-40B4-BE49-F238E27FC236}">
                <a16:creationId xmlns:a16="http://schemas.microsoft.com/office/drawing/2014/main" id="{E045C403-0646-40C6-9974-43AB20A4DCD4}"/>
              </a:ext>
            </a:extLst>
          </p:cNvPr>
          <p:cNvPicPr>
            <a:picLocks noChangeAspect="1"/>
          </p:cNvPicPr>
          <p:nvPr/>
        </p:nvPicPr>
        <p:blipFill>
          <a:blip r:embed="rId5"/>
          <a:stretch>
            <a:fillRect/>
          </a:stretch>
        </p:blipFill>
        <p:spPr>
          <a:xfrm>
            <a:off x="6833918" y="4597174"/>
            <a:ext cx="2804160" cy="2103120"/>
          </a:xfrm>
          <a:prstGeom prst="rect">
            <a:avLst/>
          </a:prstGeom>
        </p:spPr>
      </p:pic>
    </p:spTree>
    <p:extLst>
      <p:ext uri="{BB962C8B-B14F-4D97-AF65-F5344CB8AC3E}">
        <p14:creationId xmlns:p14="http://schemas.microsoft.com/office/powerpoint/2010/main" val="24198747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a:xfrm>
            <a:off x="841248" y="510047"/>
            <a:ext cx="3300984" cy="1645920"/>
          </a:xfrm>
        </p:spPr>
        <p:txBody>
          <a:bodyPr>
            <a:normAutofit/>
          </a:bodyPr>
          <a:lstStyle/>
          <a:p>
            <a:r>
              <a:rPr lang="en-US" sz="2600"/>
              <a:t>The results can be very sensitive to station decimation, so this is a user-defined variable.</a:t>
            </a:r>
          </a:p>
        </p:txBody>
      </p:sp>
      <p:sp>
        <p:nvSpPr>
          <p:cNvPr id="24"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557784" y="3081950"/>
            <a:ext cx="3584448" cy="2688336"/>
          </a:xfrm>
          <a:prstGeom prst="rect">
            <a:avLst/>
          </a:prstGeom>
        </p:spPr>
      </p:pic>
      <p:pic>
        <p:nvPicPr>
          <p:cNvPr id="7" name="Picture 6">
            <a:extLst>
              <a:ext uri="{FF2B5EF4-FFF2-40B4-BE49-F238E27FC236}">
                <a16:creationId xmlns:a16="http://schemas.microsoft.com/office/drawing/2014/main" id="{932FB87E-17B4-44B9-B412-ED81C5BF07C1}"/>
              </a:ext>
            </a:extLst>
          </p:cNvPr>
          <p:cNvPicPr>
            <a:picLocks noChangeAspect="1"/>
          </p:cNvPicPr>
          <p:nvPr/>
        </p:nvPicPr>
        <p:blipFill>
          <a:blip r:embed="rId3"/>
          <a:stretch>
            <a:fillRect/>
          </a:stretch>
        </p:blipFill>
        <p:spPr>
          <a:xfrm>
            <a:off x="4347599" y="3081950"/>
            <a:ext cx="3584448" cy="2688336"/>
          </a:xfrm>
          <a:prstGeom prst="rect">
            <a:avLst/>
          </a:prstGeom>
        </p:spPr>
      </p:pic>
      <p:pic>
        <p:nvPicPr>
          <p:cNvPr id="6" name="Picture 5">
            <a:extLst>
              <a:ext uri="{FF2B5EF4-FFF2-40B4-BE49-F238E27FC236}">
                <a16:creationId xmlns:a16="http://schemas.microsoft.com/office/drawing/2014/main" id="{44DA32D3-90CF-4ADC-B60E-65BEF8DBDE0E}"/>
              </a:ext>
            </a:extLst>
          </p:cNvPr>
          <p:cNvPicPr>
            <a:picLocks noChangeAspect="1"/>
          </p:cNvPicPr>
          <p:nvPr/>
        </p:nvPicPr>
        <p:blipFill>
          <a:blip r:embed="rId4"/>
          <a:stretch>
            <a:fillRect/>
          </a:stretch>
        </p:blipFill>
        <p:spPr>
          <a:xfrm>
            <a:off x="8137415" y="3081950"/>
            <a:ext cx="3584448" cy="2688336"/>
          </a:xfrm>
          <a:prstGeom prst="rect">
            <a:avLst/>
          </a:prstGeom>
        </p:spPr>
      </p:pic>
      <p:sp>
        <p:nvSpPr>
          <p:cNvPr id="8" name="TextBox 7">
            <a:extLst>
              <a:ext uri="{FF2B5EF4-FFF2-40B4-BE49-F238E27FC236}">
                <a16:creationId xmlns:a16="http://schemas.microsoft.com/office/drawing/2014/main" id="{6CE6260A-4C04-41FD-AF8A-016CC0322F96}"/>
              </a:ext>
            </a:extLst>
          </p:cNvPr>
          <p:cNvSpPr txBox="1"/>
          <p:nvPr/>
        </p:nvSpPr>
        <p:spPr>
          <a:xfrm>
            <a:off x="5426809" y="5770286"/>
            <a:ext cx="1687770" cy="369332"/>
          </a:xfrm>
          <a:prstGeom prst="rect">
            <a:avLst/>
          </a:prstGeom>
          <a:noFill/>
        </p:spPr>
        <p:txBody>
          <a:bodyPr wrap="none" rtlCol="0">
            <a:spAutoFit/>
          </a:bodyPr>
          <a:lstStyle/>
          <a:p>
            <a:r>
              <a:rPr lang="en-US" dirty="0"/>
              <a:t>Fine decimation</a:t>
            </a:r>
          </a:p>
        </p:txBody>
      </p:sp>
      <p:sp>
        <p:nvSpPr>
          <p:cNvPr id="19" name="TextBox 18">
            <a:extLst>
              <a:ext uri="{FF2B5EF4-FFF2-40B4-BE49-F238E27FC236}">
                <a16:creationId xmlns:a16="http://schemas.microsoft.com/office/drawing/2014/main" id="{761BB21C-C875-4000-9F91-B120A0B1A427}"/>
              </a:ext>
            </a:extLst>
          </p:cNvPr>
          <p:cNvSpPr txBox="1"/>
          <p:nvPr/>
        </p:nvSpPr>
        <p:spPr>
          <a:xfrm>
            <a:off x="9216624" y="5770286"/>
            <a:ext cx="1929054" cy="369332"/>
          </a:xfrm>
          <a:prstGeom prst="rect">
            <a:avLst/>
          </a:prstGeom>
          <a:noFill/>
        </p:spPr>
        <p:txBody>
          <a:bodyPr wrap="none" rtlCol="0">
            <a:spAutoFit/>
          </a:bodyPr>
          <a:lstStyle/>
          <a:p>
            <a:r>
              <a:rPr lang="en-US" dirty="0"/>
              <a:t>Coarse decimation</a:t>
            </a:r>
          </a:p>
        </p:txBody>
      </p:sp>
    </p:spTree>
    <p:extLst>
      <p:ext uri="{BB962C8B-B14F-4D97-AF65-F5344CB8AC3E}">
        <p14:creationId xmlns:p14="http://schemas.microsoft.com/office/powerpoint/2010/main" val="3191079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a bound around a traversal</a:t>
            </a:r>
          </a:p>
          <a:p>
            <a:pPr marL="0" indent="0">
              <a:buNone/>
            </a:pPr>
            <a:r>
              <a:rPr lang="en-US" dirty="0"/>
              <a:t>Calculating the default variance of a traversal</a:t>
            </a:r>
          </a:p>
          <a:p>
            <a:pPr marL="0" indent="0">
              <a:buNone/>
            </a:pPr>
            <a:r>
              <a:rPr lang="en-US" dirty="0"/>
              <a:t>Plotting variance bands about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 bound around a traversal</a:t>
            </a:r>
          </a:p>
        </p:txBody>
      </p:sp>
    </p:spTree>
    <p:extLst>
      <p:ext uri="{BB962C8B-B14F-4D97-AF65-F5344CB8AC3E}">
        <p14:creationId xmlns:p14="http://schemas.microsoft.com/office/powerpoint/2010/main" val="12632536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253-5C7B-4A8B-930B-036D7258E08F}"/>
              </a:ext>
            </a:extLst>
          </p:cNvPr>
          <p:cNvSpPr>
            <a:spLocks noGrp="1"/>
          </p:cNvSpPr>
          <p:nvPr>
            <p:ph type="title"/>
          </p:nvPr>
        </p:nvSpPr>
        <p:spPr/>
        <p:txBody>
          <a:bodyPr/>
          <a:lstStyle/>
          <a:p>
            <a:r>
              <a:rPr lang="en-US" dirty="0"/>
              <a:t>In the statistics functions, one often needs to plot bounds around a central traversal</a:t>
            </a:r>
          </a:p>
        </p:txBody>
      </p:sp>
      <p:sp>
        <p:nvSpPr>
          <p:cNvPr id="3" name="Content Placeholder 2">
            <a:extLst>
              <a:ext uri="{FF2B5EF4-FFF2-40B4-BE49-F238E27FC236}">
                <a16:creationId xmlns:a16="http://schemas.microsoft.com/office/drawing/2014/main" id="{A633999C-5776-4D36-89D8-9320E86ED05F}"/>
              </a:ext>
            </a:extLst>
          </p:cNvPr>
          <p:cNvSpPr>
            <a:spLocks noGrp="1"/>
          </p:cNvSpPr>
          <p:nvPr>
            <p:ph idx="1"/>
          </p:nvPr>
        </p:nvSpPr>
        <p:spPr/>
        <p:txBody>
          <a:bodyPr/>
          <a:lstStyle/>
          <a:p>
            <a:pPr marL="0" indent="0">
              <a:buNone/>
            </a:pPr>
            <a:r>
              <a:rPr lang="en-US" dirty="0"/>
              <a:t>This is done within: </a:t>
            </a:r>
            <a:r>
              <a:rPr lang="en-US" sz="1800" b="0" i="0" u="none" strike="noStrike" baseline="0" dirty="0" err="1">
                <a:solidFill>
                  <a:srgbClr val="000000"/>
                </a:solidFill>
                <a:latin typeface="Courier New" panose="02070309020205020404" pitchFamily="49" charset="0"/>
              </a:rPr>
              <a:t>fcn_Path_plotTraversalXYWithUpperLowerBands</a:t>
            </a:r>
            <a:endParaRPr lang="en-US" sz="1800" b="0" i="0" u="none" strike="noStrike" baseline="0" dirty="0">
              <a:solidFill>
                <a:srgbClr val="000000"/>
              </a:solidFill>
              <a:latin typeface="Courier New" panose="02070309020205020404" pitchFamily="49" charset="0"/>
            </a:endParaRPr>
          </a:p>
          <a:p>
            <a:pPr marL="0" indent="0">
              <a:buNone/>
            </a:pPr>
            <a:endParaRPr lang="en-US" dirty="0"/>
          </a:p>
        </p:txBody>
      </p:sp>
      <p:pic>
        <p:nvPicPr>
          <p:cNvPr id="5" name="Picture 4">
            <a:extLst>
              <a:ext uri="{FF2B5EF4-FFF2-40B4-BE49-F238E27FC236}">
                <a16:creationId xmlns:a16="http://schemas.microsoft.com/office/drawing/2014/main" id="{3EEAE8AD-889D-497A-8380-0062C529EF0A}"/>
              </a:ext>
            </a:extLst>
          </p:cNvPr>
          <p:cNvPicPr>
            <a:picLocks noChangeAspect="1"/>
          </p:cNvPicPr>
          <p:nvPr/>
        </p:nvPicPr>
        <p:blipFill>
          <a:blip r:embed="rId2"/>
          <a:stretch>
            <a:fillRect/>
          </a:stretch>
        </p:blipFill>
        <p:spPr>
          <a:xfrm>
            <a:off x="5963478" y="2311400"/>
            <a:ext cx="5334000" cy="4000500"/>
          </a:xfrm>
          <a:prstGeom prst="rect">
            <a:avLst/>
          </a:prstGeom>
        </p:spPr>
      </p:pic>
    </p:spTree>
    <p:extLst>
      <p:ext uri="{BB962C8B-B14F-4D97-AF65-F5344CB8AC3E}">
        <p14:creationId xmlns:p14="http://schemas.microsoft.com/office/powerpoint/2010/main" val="2636153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traversal</a:t>
            </a:r>
          </a:p>
        </p:txBody>
      </p:sp>
    </p:spTree>
    <p:extLst>
      <p:ext uri="{BB962C8B-B14F-4D97-AF65-F5344CB8AC3E}">
        <p14:creationId xmlns:p14="http://schemas.microsoft.com/office/powerpoint/2010/main" val="13089811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sz="1800" dirty="0" err="1">
                <a:solidFill>
                  <a:srgbClr val="228B22"/>
                </a:solidFill>
                <a:latin typeface="Courier New" panose="02070309020205020404" pitchFamily="49" charset="0"/>
              </a:rPr>
              <a:t>script_test_fcn_Path_plotPathXYWithVarianceBands.m</a:t>
            </a:r>
            <a:endParaRPr lang="en-US" sz="1800"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Averaging paths based on station</a:t>
            </a:r>
          </a:p>
          <a:p>
            <a:pPr marL="0" indent="0">
              <a:buNone/>
            </a:pPr>
            <a:r>
              <a:rPr lang="en-US" dirty="0"/>
              <a:t>Averaging paths based on proximity</a:t>
            </a:r>
          </a:p>
          <a:p>
            <a:pPr marL="0" indent="0">
              <a:buNone/>
            </a:pPr>
            <a:r>
              <a:rPr lang="en-US" dirty="0"/>
              <a:t>Averaging paths based on orthogonal projection</a:t>
            </a:r>
          </a:p>
          <a:p>
            <a:pPr marL="0" indent="0">
              <a:buNone/>
            </a:pPr>
            <a:r>
              <a:rPr lang="en-US" dirty="0"/>
              <a:t>Find the traversal with the most data</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trajectories at the same station</a:t>
            </a:r>
          </a:p>
        </p:txBody>
      </p:sp>
    </p:spTree>
    <p:extLst>
      <p:ext uri="{BB962C8B-B14F-4D97-AF65-F5344CB8AC3E}">
        <p14:creationId xmlns:p14="http://schemas.microsoft.com/office/powerpoint/2010/main" val="2270274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68357" y="365125"/>
            <a:ext cx="11085443" cy="1325563"/>
          </a:xfrm>
        </p:spPr>
        <p:txBody>
          <a:bodyPr>
            <a:normAutofit fontScale="90000"/>
          </a:bodyPr>
          <a:lstStyle/>
          <a:p>
            <a:r>
              <a:rPr lang="en-US" dirty="0"/>
              <a:t>The “same station” method is just to average paths by station. This is done easily by just interpolation of all paths to same stations, then averaging.</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points in proximity</a:t>
            </a:r>
          </a:p>
        </p:txBody>
      </p:sp>
    </p:spTree>
    <p:extLst>
      <p:ext uri="{BB962C8B-B14F-4D97-AF65-F5344CB8AC3E}">
        <p14:creationId xmlns:p14="http://schemas.microsoft.com/office/powerpoint/2010/main" val="3019903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93660"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script_test_fcn_Path_findClosestPointsToTraversal.m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 exists to find the closest points to a traversal from other traversals</a:t>
            </a:r>
          </a:p>
        </p:txBody>
      </p:sp>
    </p:spTree>
    <p:extLst>
      <p:ext uri="{BB962C8B-B14F-4D97-AF65-F5344CB8AC3E}">
        <p14:creationId xmlns:p14="http://schemas.microsoft.com/office/powerpoint/2010/main" val="19861981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fcn_Path_findClosestPointsToTraversal</a:t>
            </a:r>
            <a:br>
              <a:rPr lang="en-US" sz="2700" dirty="0">
                <a:solidFill>
                  <a:srgbClr val="00B050"/>
                </a:solidFill>
                <a:latin typeface="Courier New" panose="02070309020205020404" pitchFamily="49" charset="0"/>
                <a:cs typeface="Courier New" panose="02070309020205020404" pitchFamily="49" charset="0"/>
              </a:rPr>
            </a:br>
            <a:r>
              <a:rPr lang="en-US" dirty="0"/>
              <a:t>implements the method described in the following slides to find the closest points on a traversal to a traversal</a:t>
            </a:r>
          </a:p>
        </p:txBody>
      </p:sp>
      <p:sp>
        <p:nvSpPr>
          <p:cNvPr id="3" name="Content Placeholder 2"/>
          <p:cNvSpPr>
            <a:spLocks noGrp="1"/>
          </p:cNvSpPr>
          <p:nvPr>
            <p:ph idx="1"/>
          </p:nvPr>
        </p:nvSpPr>
        <p:spPr>
          <a:xfrm>
            <a:off x="838200" y="3056709"/>
            <a:ext cx="7887789" cy="3120254"/>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script_test_fcn_Path_findClosestPointsToTraversal</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pic>
        <p:nvPicPr>
          <p:cNvPr id="4" name="Picture 3">
            <a:extLst>
              <a:ext uri="{FF2B5EF4-FFF2-40B4-BE49-F238E27FC236}">
                <a16:creationId xmlns:a16="http://schemas.microsoft.com/office/drawing/2014/main" id="{B3485B26-EEDD-45BF-9AEA-78241880272F}"/>
              </a:ext>
            </a:extLst>
          </p:cNvPr>
          <p:cNvPicPr>
            <a:picLocks noChangeAspect="1"/>
          </p:cNvPicPr>
          <p:nvPr/>
        </p:nvPicPr>
        <p:blipFill>
          <a:blip r:embed="rId2"/>
          <a:stretch>
            <a:fillRect/>
          </a:stretch>
        </p:blipFill>
        <p:spPr>
          <a:xfrm>
            <a:off x="8028740" y="4130039"/>
            <a:ext cx="3132801" cy="2352581"/>
          </a:xfrm>
          <a:prstGeom prst="rect">
            <a:avLst/>
          </a:prstGeom>
        </p:spPr>
      </p:pic>
    </p:spTree>
    <p:extLst>
      <p:ext uri="{BB962C8B-B14F-4D97-AF65-F5344CB8AC3E}">
        <p14:creationId xmlns:p14="http://schemas.microsoft.com/office/powerpoint/2010/main" val="22997972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closest traversal points, one can generate average trajectories by averaging points in proximity</a:t>
            </a:r>
          </a:p>
        </p:txBody>
      </p:sp>
    </p:spTree>
    <p:extLst>
      <p:ext uri="{BB962C8B-B14F-4D97-AF65-F5344CB8AC3E}">
        <p14:creationId xmlns:p14="http://schemas.microsoft.com/office/powerpoint/2010/main" val="3780527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fcn_Path_findAverageTraversalViaClosestPoint</a:t>
            </a:r>
            <a:br>
              <a:rPr lang="en-US" sz="2700" dirty="0">
                <a:solidFill>
                  <a:srgbClr val="00B050"/>
                </a:solidFill>
                <a:latin typeface="Courier New" panose="02070309020205020404" pitchFamily="49" charset="0"/>
                <a:cs typeface="Courier New" panose="02070309020205020404" pitchFamily="49" charset="0"/>
              </a:rPr>
            </a:br>
            <a:r>
              <a:rPr lang="en-US" dirty="0"/>
              <a:t>implements closest-point averaging</a:t>
            </a:r>
          </a:p>
        </p:txBody>
      </p:sp>
      <p:sp>
        <p:nvSpPr>
          <p:cNvPr id="3" name="Content Placeholder 2"/>
          <p:cNvSpPr>
            <a:spLocks noGrp="1"/>
          </p:cNvSpPr>
          <p:nvPr>
            <p:ph idx="1"/>
          </p:nvPr>
        </p:nvSpPr>
        <p:spPr>
          <a:xfrm>
            <a:off x="838200" y="2727961"/>
            <a:ext cx="10323341" cy="3449002"/>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script_test_fcn_Path_findAverageTraversalViaClosestPoint</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Tree>
    <p:extLst>
      <p:ext uri="{BB962C8B-B14F-4D97-AF65-F5344CB8AC3E}">
        <p14:creationId xmlns:p14="http://schemas.microsoft.com/office/powerpoint/2010/main" val="3732168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averaging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orthogonal projections</a:t>
            </a:r>
          </a:p>
        </p:txBody>
      </p:sp>
    </p:spTree>
    <p:extLst>
      <p:ext uri="{BB962C8B-B14F-4D97-AF65-F5344CB8AC3E}">
        <p14:creationId xmlns:p14="http://schemas.microsoft.com/office/powerpoint/2010/main" val="9908617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segments are not sampled at all.</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 (e.g. flags 3 and 4 in orthogonal projections)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AAC-00BD-491D-AE87-2D68FD185F6E}"/>
              </a:ext>
            </a:extLst>
          </p:cNvPr>
          <p:cNvSpPr>
            <a:spLocks noGrp="1"/>
          </p:cNvSpPr>
          <p:nvPr>
            <p:ph type="title"/>
          </p:nvPr>
        </p:nvSpPr>
        <p:spPr/>
        <p:txBody>
          <a:bodyPr>
            <a:normAutofit fontScale="90000"/>
          </a:bodyPr>
          <a:lstStyle/>
          <a:p>
            <a:r>
              <a:rPr lang="en-US" dirty="0"/>
              <a:t>Of the three methods, the orthogonal one is most robust and clear. It is demonstrated next.</a:t>
            </a:r>
          </a:p>
        </p:txBody>
      </p:sp>
    </p:spTree>
    <p:extLst>
      <p:ext uri="{BB962C8B-B14F-4D97-AF65-F5344CB8AC3E}">
        <p14:creationId xmlns:p14="http://schemas.microsoft.com/office/powerpoint/2010/main" val="396762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C757-9D71-4491-93F0-C977172AE8E7}"/>
              </a:ext>
            </a:extLst>
          </p:cNvPr>
          <p:cNvSpPr>
            <a:spLocks noGrp="1"/>
          </p:cNvSpPr>
          <p:nvPr>
            <p:ph type="title"/>
          </p:nvPr>
        </p:nvSpPr>
        <p:spPr/>
        <p:txBody>
          <a:bodyPr/>
          <a:lstStyle/>
          <a:p>
            <a:r>
              <a:rPr lang="en-US" dirty="0"/>
              <a:t>There are several sub-functions required for orthogonal averaging</a:t>
            </a:r>
          </a:p>
        </p:txBody>
      </p:sp>
    </p:spTree>
    <p:extLst>
      <p:ext uri="{BB962C8B-B14F-4D97-AF65-F5344CB8AC3E}">
        <p14:creationId xmlns:p14="http://schemas.microsoft.com/office/powerpoint/2010/main" val="11734478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fcn_Path_findOrthoScatterFromTraversalToTraversals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script_test_fcn_Path_findOrthoScatterFromTraversalToTraversals</a:t>
            </a:r>
            <a:r>
              <a:rPr lang="en-US" sz="2000" dirty="0">
                <a:solidFill>
                  <a:srgbClr val="00B050"/>
                </a:solidFill>
                <a:latin typeface="Courier New" panose="02070309020205020404" pitchFamily="49" charset="0"/>
                <a:cs typeface="Courier New" panose="02070309020205020404" pitchFamily="49" charset="0"/>
              </a:rPr>
              <a:t> </a:t>
            </a:r>
          </a:p>
          <a:p>
            <a:pPr marL="0" indent="0">
              <a:buNone/>
            </a:pPr>
            <a:r>
              <a:rPr lang="en-US" dirty="0"/>
              <a:t>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sz="2400" dirty="0" err="1">
                <a:solidFill>
                  <a:srgbClr val="00B050"/>
                </a:solidFill>
                <a:latin typeface="Courier New" panose="02070309020205020404" pitchFamily="49" charset="0"/>
                <a:ea typeface="+mj-ea"/>
                <a:cs typeface="Courier New" panose="02070309020205020404" pitchFamily="49" charset="0"/>
              </a:rPr>
              <a:t>fcn_Path_findAverageTraversalViaOrthoProjection.m</a:t>
            </a:r>
            <a:endParaRPr lang="en-US" sz="2400" dirty="0">
              <a:solidFill>
                <a:srgbClr val="00B050"/>
              </a:solidFill>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482119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may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160470" y="365125"/>
            <a:ext cx="11193330" cy="1325563"/>
          </a:xfrm>
        </p:spPr>
        <p:txBody>
          <a:bodyPr>
            <a:normAutofit fontScale="90000"/>
          </a:bodyPr>
          <a:lstStyle/>
          <a:p>
            <a:r>
              <a:rPr lang="en-US" dirty="0"/>
              <a:t>To force a query to include only a short part of a path, one can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47261" y="1249709"/>
            <a:ext cx="11297478" cy="1325563"/>
          </a:xfrm>
        </p:spPr>
        <p:txBody>
          <a:bodyPr>
            <a:normAutofit fontScale="90000"/>
          </a:bodyPr>
          <a:lstStyle/>
          <a:p>
            <a:r>
              <a:rPr lang="en-US" dirty="0"/>
              <a:t>When doing the average, the starting traversal for the average is important as this “seeds” the search. The user can specify this </a:t>
            </a:r>
            <a:r>
              <a:rPr lang="en-US" dirty="0" err="1"/>
              <a:t>reference_traversal</a:t>
            </a:r>
            <a:r>
              <a:rPr lang="en-US" dirty="0"/>
              <a:t> as an input. If nothing is specified, the longest input traversal is used.</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085370"/>
            <a:ext cx="1465016" cy="369332"/>
          </a:xfrm>
          <a:prstGeom prst="rect">
            <a:avLst/>
          </a:prstGeom>
          <a:noFill/>
        </p:spPr>
        <p:txBody>
          <a:bodyPr wrap="none" rtlCol="0">
            <a:spAutoFit/>
          </a:bodyPr>
          <a:lstStyle/>
          <a:p>
            <a:r>
              <a:rPr lang="en-US" dirty="0"/>
              <a:t>Reference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639474" y="6085370"/>
            <a:ext cx="1465016" cy="369332"/>
          </a:xfrm>
          <a:prstGeom prst="rect">
            <a:avLst/>
          </a:prstGeom>
          <a:noFill/>
        </p:spPr>
        <p:txBody>
          <a:bodyPr wrap="none" rtlCol="0">
            <a:spAutoFit/>
          </a:bodyPr>
          <a:lstStyle/>
          <a:p>
            <a:r>
              <a:rPr lang="en-US" dirty="0"/>
              <a:t>Reference = 2</a:t>
            </a:r>
          </a:p>
        </p:txBody>
      </p:sp>
      <p:sp>
        <p:nvSpPr>
          <p:cNvPr id="5" name="TextBox 4">
            <a:extLst>
              <a:ext uri="{FF2B5EF4-FFF2-40B4-BE49-F238E27FC236}">
                <a16:creationId xmlns:a16="http://schemas.microsoft.com/office/drawing/2014/main" id="{6AE9E382-BE91-4BCF-A2D2-4A0FB06F7A7D}"/>
              </a:ext>
            </a:extLst>
          </p:cNvPr>
          <p:cNvSpPr txBox="1"/>
          <p:nvPr/>
        </p:nvSpPr>
        <p:spPr>
          <a:xfrm>
            <a:off x="6513635" y="6085370"/>
            <a:ext cx="1465016" cy="369332"/>
          </a:xfrm>
          <a:prstGeom prst="rect">
            <a:avLst/>
          </a:prstGeom>
          <a:noFill/>
        </p:spPr>
        <p:txBody>
          <a:bodyPr wrap="none" rtlCol="0">
            <a:spAutoFit/>
          </a:bodyPr>
          <a:lstStyle/>
          <a:p>
            <a:r>
              <a:rPr lang="en-US" dirty="0"/>
              <a:t>Reference = 3</a:t>
            </a:r>
          </a:p>
        </p:txBody>
      </p:sp>
      <p:sp>
        <p:nvSpPr>
          <p:cNvPr id="6" name="TextBox 5">
            <a:extLst>
              <a:ext uri="{FF2B5EF4-FFF2-40B4-BE49-F238E27FC236}">
                <a16:creationId xmlns:a16="http://schemas.microsoft.com/office/drawing/2014/main" id="{F66452D3-F872-4A07-BAED-7573E5702D94}"/>
              </a:ext>
            </a:extLst>
          </p:cNvPr>
          <p:cNvSpPr txBox="1"/>
          <p:nvPr/>
        </p:nvSpPr>
        <p:spPr>
          <a:xfrm>
            <a:off x="9387796" y="6085370"/>
            <a:ext cx="2038891" cy="369332"/>
          </a:xfrm>
          <a:prstGeom prst="rect">
            <a:avLst/>
          </a:prstGeom>
          <a:noFill/>
        </p:spPr>
        <p:txBody>
          <a:bodyPr wrap="none" rtlCol="0">
            <a:spAutoFit/>
          </a:bodyPr>
          <a:lstStyle/>
          <a:p>
            <a:r>
              <a:rPr lang="en-US" dirty="0"/>
              <a:t>Reference = (dumb)</a:t>
            </a:r>
          </a:p>
        </p:txBody>
      </p:sp>
      <p:pic>
        <p:nvPicPr>
          <p:cNvPr id="8" name="Picture 7">
            <a:extLst>
              <a:ext uri="{FF2B5EF4-FFF2-40B4-BE49-F238E27FC236}">
                <a16:creationId xmlns:a16="http://schemas.microsoft.com/office/drawing/2014/main" id="{9BE805DB-1FB8-4E47-ABDD-A4E5BD048341}"/>
              </a:ext>
            </a:extLst>
          </p:cNvPr>
          <p:cNvPicPr>
            <a:picLocks noChangeAspect="1"/>
          </p:cNvPicPr>
          <p:nvPr/>
        </p:nvPicPr>
        <p:blipFill>
          <a:blip r:embed="rId2"/>
          <a:stretch>
            <a:fillRect/>
          </a:stretch>
        </p:blipFill>
        <p:spPr>
          <a:xfrm>
            <a:off x="0" y="3799370"/>
            <a:ext cx="3048000" cy="2286000"/>
          </a:xfrm>
          <a:prstGeom prst="rect">
            <a:avLst/>
          </a:prstGeom>
        </p:spPr>
      </p:pic>
      <p:pic>
        <p:nvPicPr>
          <p:cNvPr id="10" name="Picture 9">
            <a:extLst>
              <a:ext uri="{FF2B5EF4-FFF2-40B4-BE49-F238E27FC236}">
                <a16:creationId xmlns:a16="http://schemas.microsoft.com/office/drawing/2014/main" id="{47A036A6-C2F6-442D-8DE5-B3EBE443028C}"/>
              </a:ext>
            </a:extLst>
          </p:cNvPr>
          <p:cNvPicPr>
            <a:picLocks noChangeAspect="1"/>
          </p:cNvPicPr>
          <p:nvPr/>
        </p:nvPicPr>
        <p:blipFill>
          <a:blip r:embed="rId3"/>
          <a:stretch>
            <a:fillRect/>
          </a:stretch>
        </p:blipFill>
        <p:spPr>
          <a:xfrm>
            <a:off x="3048000" y="3799370"/>
            <a:ext cx="3048000" cy="2286000"/>
          </a:xfrm>
          <a:prstGeom prst="rect">
            <a:avLst/>
          </a:prstGeom>
        </p:spPr>
      </p:pic>
      <p:pic>
        <p:nvPicPr>
          <p:cNvPr id="12" name="Picture 11">
            <a:extLst>
              <a:ext uri="{FF2B5EF4-FFF2-40B4-BE49-F238E27FC236}">
                <a16:creationId xmlns:a16="http://schemas.microsoft.com/office/drawing/2014/main" id="{4B890208-6095-4845-907D-24245B3245A2}"/>
              </a:ext>
            </a:extLst>
          </p:cNvPr>
          <p:cNvPicPr>
            <a:picLocks noChangeAspect="1"/>
          </p:cNvPicPr>
          <p:nvPr/>
        </p:nvPicPr>
        <p:blipFill>
          <a:blip r:embed="rId4"/>
          <a:stretch>
            <a:fillRect/>
          </a:stretch>
        </p:blipFill>
        <p:spPr>
          <a:xfrm>
            <a:off x="6096000" y="3799370"/>
            <a:ext cx="3048000" cy="2286000"/>
          </a:xfrm>
          <a:prstGeom prst="rect">
            <a:avLst/>
          </a:prstGeom>
        </p:spPr>
      </p:pic>
      <p:pic>
        <p:nvPicPr>
          <p:cNvPr id="14" name="Picture 13">
            <a:extLst>
              <a:ext uri="{FF2B5EF4-FFF2-40B4-BE49-F238E27FC236}">
                <a16:creationId xmlns:a16="http://schemas.microsoft.com/office/drawing/2014/main" id="{D450F955-773F-433F-AC85-E5AF5413BC5D}"/>
              </a:ext>
            </a:extLst>
          </p:cNvPr>
          <p:cNvPicPr>
            <a:picLocks noChangeAspect="1"/>
          </p:cNvPicPr>
          <p:nvPr/>
        </p:nvPicPr>
        <p:blipFill>
          <a:blip r:embed="rId5"/>
          <a:stretch>
            <a:fillRect/>
          </a:stretch>
        </p:blipFill>
        <p:spPr>
          <a:xfrm>
            <a:off x="9144000" y="3799370"/>
            <a:ext cx="3048000" cy="2286000"/>
          </a:xfrm>
          <a:prstGeom prst="rect">
            <a:avLst/>
          </a:prstGeom>
        </p:spPr>
      </p:pic>
    </p:spTree>
    <p:extLst>
      <p:ext uri="{BB962C8B-B14F-4D97-AF65-F5344CB8AC3E}">
        <p14:creationId xmlns:p14="http://schemas.microsoft.com/office/powerpoint/2010/main" val="3695643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00879" y="772630"/>
            <a:ext cx="10515600" cy="1325563"/>
          </a:xfrm>
        </p:spPr>
        <p:txBody>
          <a:bodyPr>
            <a:normAutofit fontScale="90000"/>
          </a:bodyPr>
          <a:lstStyle/>
          <a:p>
            <a:r>
              <a:rPr lang="en-US" dirty="0"/>
              <a:t>Because orthogonal averaging uses iterations, the function allows the user to specify the number of iterations to try (default is 40, which is usually too much)</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122504"/>
            <a:ext cx="671979" cy="369332"/>
          </a:xfrm>
          <a:prstGeom prst="rect">
            <a:avLst/>
          </a:prstGeom>
          <a:noFill/>
        </p:spPr>
        <p:txBody>
          <a:bodyPr wrap="none" rtlCol="0">
            <a:spAutoFit/>
          </a:bodyPr>
          <a:lstStyle/>
          <a:p>
            <a:r>
              <a:rPr lang="en-US" dirty="0"/>
              <a:t>N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120887" y="6085370"/>
            <a:ext cx="671979" cy="369332"/>
          </a:xfrm>
          <a:prstGeom prst="rect">
            <a:avLst/>
          </a:prstGeom>
          <a:noFill/>
        </p:spPr>
        <p:txBody>
          <a:bodyPr wrap="none" rtlCol="0">
            <a:spAutoFit/>
          </a:bodyPr>
          <a:lstStyle/>
          <a:p>
            <a:r>
              <a:rPr lang="en-US" dirty="0"/>
              <a:t>N = 3</a:t>
            </a:r>
          </a:p>
        </p:txBody>
      </p:sp>
      <p:sp>
        <p:nvSpPr>
          <p:cNvPr id="5" name="TextBox 4">
            <a:extLst>
              <a:ext uri="{FF2B5EF4-FFF2-40B4-BE49-F238E27FC236}">
                <a16:creationId xmlns:a16="http://schemas.microsoft.com/office/drawing/2014/main" id="{6AE9E382-BE91-4BCF-A2D2-4A0FB06F7A7D}"/>
              </a:ext>
            </a:extLst>
          </p:cNvPr>
          <p:cNvSpPr txBox="1"/>
          <p:nvPr/>
        </p:nvSpPr>
        <p:spPr>
          <a:xfrm>
            <a:off x="6728791" y="6135065"/>
            <a:ext cx="788999" cy="369332"/>
          </a:xfrm>
          <a:prstGeom prst="rect">
            <a:avLst/>
          </a:prstGeom>
          <a:noFill/>
        </p:spPr>
        <p:txBody>
          <a:bodyPr wrap="none" rtlCol="0">
            <a:spAutoFit/>
          </a:bodyPr>
          <a:lstStyle/>
          <a:p>
            <a:r>
              <a:rPr lang="en-US" dirty="0"/>
              <a:t>N = 10</a:t>
            </a:r>
          </a:p>
        </p:txBody>
      </p:sp>
      <p:sp>
        <p:nvSpPr>
          <p:cNvPr id="6" name="TextBox 5">
            <a:extLst>
              <a:ext uri="{FF2B5EF4-FFF2-40B4-BE49-F238E27FC236}">
                <a16:creationId xmlns:a16="http://schemas.microsoft.com/office/drawing/2014/main" id="{F66452D3-F872-4A07-BAED-7573E5702D94}"/>
              </a:ext>
            </a:extLst>
          </p:cNvPr>
          <p:cNvSpPr txBox="1"/>
          <p:nvPr/>
        </p:nvSpPr>
        <p:spPr>
          <a:xfrm>
            <a:off x="10724321" y="6122504"/>
            <a:ext cx="788999" cy="369332"/>
          </a:xfrm>
          <a:prstGeom prst="rect">
            <a:avLst/>
          </a:prstGeom>
          <a:noFill/>
        </p:spPr>
        <p:txBody>
          <a:bodyPr wrap="none" rtlCol="0">
            <a:spAutoFit/>
          </a:bodyPr>
          <a:lstStyle/>
          <a:p>
            <a:r>
              <a:rPr lang="en-US" dirty="0"/>
              <a:t>N = 40</a:t>
            </a:r>
          </a:p>
        </p:txBody>
      </p:sp>
      <p:pic>
        <p:nvPicPr>
          <p:cNvPr id="10" name="Picture 9">
            <a:extLst>
              <a:ext uri="{FF2B5EF4-FFF2-40B4-BE49-F238E27FC236}">
                <a16:creationId xmlns:a16="http://schemas.microsoft.com/office/drawing/2014/main" id="{198C9E3C-E7D9-4B10-9FD3-339B4F880149}"/>
              </a:ext>
            </a:extLst>
          </p:cNvPr>
          <p:cNvPicPr>
            <a:picLocks noChangeAspect="1"/>
          </p:cNvPicPr>
          <p:nvPr/>
        </p:nvPicPr>
        <p:blipFill>
          <a:blip r:embed="rId2"/>
          <a:stretch>
            <a:fillRect/>
          </a:stretch>
        </p:blipFill>
        <p:spPr>
          <a:xfrm>
            <a:off x="9144000" y="3849065"/>
            <a:ext cx="3048000" cy="2286000"/>
          </a:xfrm>
          <a:prstGeom prst="rect">
            <a:avLst/>
          </a:prstGeom>
        </p:spPr>
      </p:pic>
      <p:pic>
        <p:nvPicPr>
          <p:cNvPr id="12" name="Picture 11">
            <a:extLst>
              <a:ext uri="{FF2B5EF4-FFF2-40B4-BE49-F238E27FC236}">
                <a16:creationId xmlns:a16="http://schemas.microsoft.com/office/drawing/2014/main" id="{13A7E545-3713-4DA8-9569-31C22B1782CB}"/>
              </a:ext>
            </a:extLst>
          </p:cNvPr>
          <p:cNvPicPr>
            <a:picLocks noChangeAspect="1"/>
          </p:cNvPicPr>
          <p:nvPr/>
        </p:nvPicPr>
        <p:blipFill>
          <a:blip r:embed="rId3"/>
          <a:stretch>
            <a:fillRect/>
          </a:stretch>
        </p:blipFill>
        <p:spPr>
          <a:xfrm>
            <a:off x="3048000" y="3849065"/>
            <a:ext cx="3048000" cy="2286000"/>
          </a:xfrm>
          <a:prstGeom prst="rect">
            <a:avLst/>
          </a:prstGeom>
        </p:spPr>
      </p:pic>
      <p:pic>
        <p:nvPicPr>
          <p:cNvPr id="14" name="Picture 13">
            <a:extLst>
              <a:ext uri="{FF2B5EF4-FFF2-40B4-BE49-F238E27FC236}">
                <a16:creationId xmlns:a16="http://schemas.microsoft.com/office/drawing/2014/main" id="{2F33A01D-7C0B-4C78-B56A-8BEA9C9DB2D0}"/>
              </a:ext>
            </a:extLst>
          </p:cNvPr>
          <p:cNvPicPr>
            <a:picLocks noChangeAspect="1"/>
          </p:cNvPicPr>
          <p:nvPr/>
        </p:nvPicPr>
        <p:blipFill>
          <a:blip r:embed="rId4"/>
          <a:stretch>
            <a:fillRect/>
          </a:stretch>
        </p:blipFill>
        <p:spPr>
          <a:xfrm>
            <a:off x="6096000" y="3849065"/>
            <a:ext cx="3048000" cy="2286000"/>
          </a:xfrm>
          <a:prstGeom prst="rect">
            <a:avLst/>
          </a:prstGeom>
        </p:spPr>
      </p:pic>
      <p:pic>
        <p:nvPicPr>
          <p:cNvPr id="16" name="Picture 15">
            <a:extLst>
              <a:ext uri="{FF2B5EF4-FFF2-40B4-BE49-F238E27FC236}">
                <a16:creationId xmlns:a16="http://schemas.microsoft.com/office/drawing/2014/main" id="{DE5864E6-5128-4A4B-BB28-4FA87E52189E}"/>
              </a:ext>
            </a:extLst>
          </p:cNvPr>
          <p:cNvPicPr>
            <a:picLocks noChangeAspect="1"/>
          </p:cNvPicPr>
          <p:nvPr/>
        </p:nvPicPr>
        <p:blipFill>
          <a:blip r:embed="rId5"/>
          <a:stretch>
            <a:fillRect/>
          </a:stretch>
        </p:blipFill>
        <p:spPr>
          <a:xfrm>
            <a:off x="0" y="3849065"/>
            <a:ext cx="3048000" cy="2286000"/>
          </a:xfrm>
          <a:prstGeom prst="rect">
            <a:avLst/>
          </a:prstGeom>
        </p:spPr>
      </p:pic>
    </p:spTree>
    <p:extLst>
      <p:ext uri="{BB962C8B-B14F-4D97-AF65-F5344CB8AC3E}">
        <p14:creationId xmlns:p14="http://schemas.microsoft.com/office/powerpoint/2010/main" val="12356969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AF3-111D-4B32-BC05-95DAD462291D}"/>
              </a:ext>
            </a:extLst>
          </p:cNvPr>
          <p:cNvSpPr>
            <a:spLocks noGrp="1"/>
          </p:cNvSpPr>
          <p:nvPr>
            <p:ph type="title"/>
          </p:nvPr>
        </p:nvSpPr>
        <p:spPr/>
        <p:txBody>
          <a:bodyPr>
            <a:normAutofit fontScale="90000"/>
          </a:bodyPr>
          <a:lstStyle/>
          <a:p>
            <a:r>
              <a:rPr lang="en-US" dirty="0"/>
              <a:t>By turning on the debug flag within the function, one can see the iteration results </a:t>
            </a:r>
            <a:br>
              <a:rPr lang="en-US" dirty="0"/>
            </a:br>
            <a:r>
              <a:rPr lang="en-US" dirty="0"/>
              <a:t>(shown here for N=40)</a:t>
            </a:r>
          </a:p>
        </p:txBody>
      </p:sp>
      <p:pic>
        <p:nvPicPr>
          <p:cNvPr id="4" name="Picture 3">
            <a:extLst>
              <a:ext uri="{FF2B5EF4-FFF2-40B4-BE49-F238E27FC236}">
                <a16:creationId xmlns:a16="http://schemas.microsoft.com/office/drawing/2014/main" id="{90FA6E53-C91B-4202-8E97-86D7CD2178E6}"/>
              </a:ext>
            </a:extLst>
          </p:cNvPr>
          <p:cNvPicPr>
            <a:picLocks noChangeAspect="1"/>
          </p:cNvPicPr>
          <p:nvPr/>
        </p:nvPicPr>
        <p:blipFill>
          <a:blip r:embed="rId2"/>
          <a:stretch>
            <a:fillRect/>
          </a:stretch>
        </p:blipFill>
        <p:spPr>
          <a:xfrm>
            <a:off x="8871435" y="825950"/>
            <a:ext cx="2305968" cy="1729476"/>
          </a:xfrm>
          <a:prstGeom prst="rect">
            <a:avLst/>
          </a:prstGeom>
        </p:spPr>
      </p:pic>
      <p:pic>
        <p:nvPicPr>
          <p:cNvPr id="8" name="Picture 7">
            <a:extLst>
              <a:ext uri="{FF2B5EF4-FFF2-40B4-BE49-F238E27FC236}">
                <a16:creationId xmlns:a16="http://schemas.microsoft.com/office/drawing/2014/main" id="{D88FF1FA-9F1E-4566-8D62-174C273FDA98}"/>
              </a:ext>
            </a:extLst>
          </p:cNvPr>
          <p:cNvPicPr>
            <a:picLocks noChangeAspect="1"/>
          </p:cNvPicPr>
          <p:nvPr/>
        </p:nvPicPr>
        <p:blipFill>
          <a:blip r:embed="rId3"/>
          <a:stretch>
            <a:fillRect/>
          </a:stretch>
        </p:blipFill>
        <p:spPr>
          <a:xfrm>
            <a:off x="8060725" y="2749767"/>
            <a:ext cx="3927389" cy="2945542"/>
          </a:xfrm>
          <a:prstGeom prst="rect">
            <a:avLst/>
          </a:prstGeom>
        </p:spPr>
      </p:pic>
      <p:pic>
        <p:nvPicPr>
          <p:cNvPr id="10" name="Picture 9">
            <a:extLst>
              <a:ext uri="{FF2B5EF4-FFF2-40B4-BE49-F238E27FC236}">
                <a16:creationId xmlns:a16="http://schemas.microsoft.com/office/drawing/2014/main" id="{9B5B1667-4485-4AF9-B37E-344082616DF3}"/>
              </a:ext>
            </a:extLst>
          </p:cNvPr>
          <p:cNvPicPr>
            <a:picLocks noChangeAspect="1"/>
          </p:cNvPicPr>
          <p:nvPr/>
        </p:nvPicPr>
        <p:blipFill>
          <a:blip r:embed="rId4"/>
          <a:stretch>
            <a:fillRect/>
          </a:stretch>
        </p:blipFill>
        <p:spPr>
          <a:xfrm>
            <a:off x="507701" y="2930955"/>
            <a:ext cx="3927389" cy="2945542"/>
          </a:xfrm>
          <a:prstGeom prst="rect">
            <a:avLst/>
          </a:prstGeom>
        </p:spPr>
      </p:pic>
      <p:pic>
        <p:nvPicPr>
          <p:cNvPr id="12" name="Picture 11">
            <a:extLst>
              <a:ext uri="{FF2B5EF4-FFF2-40B4-BE49-F238E27FC236}">
                <a16:creationId xmlns:a16="http://schemas.microsoft.com/office/drawing/2014/main" id="{3368D7C4-AC6E-4569-BEC2-B5F76AAB33BC}"/>
              </a:ext>
            </a:extLst>
          </p:cNvPr>
          <p:cNvPicPr>
            <a:picLocks noChangeAspect="1"/>
          </p:cNvPicPr>
          <p:nvPr/>
        </p:nvPicPr>
        <p:blipFill>
          <a:blip r:embed="rId5"/>
          <a:stretch>
            <a:fillRect/>
          </a:stretch>
        </p:blipFill>
        <p:spPr>
          <a:xfrm>
            <a:off x="4404824" y="2749767"/>
            <a:ext cx="3927389" cy="2945542"/>
          </a:xfrm>
          <a:prstGeom prst="rect">
            <a:avLst/>
          </a:prstGeom>
        </p:spPr>
      </p:pic>
    </p:spTree>
    <p:extLst>
      <p:ext uri="{BB962C8B-B14F-4D97-AF65-F5344CB8AC3E}">
        <p14:creationId xmlns:p14="http://schemas.microsoft.com/office/powerpoint/2010/main" val="21489070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56F6-447B-49C3-B8DE-6FB635ECF0F2}"/>
              </a:ext>
            </a:extLst>
          </p:cNvPr>
          <p:cNvSpPr>
            <a:spLocks noGrp="1"/>
          </p:cNvSpPr>
          <p:nvPr>
            <p:ph type="title"/>
          </p:nvPr>
        </p:nvSpPr>
        <p:spPr>
          <a:xfrm>
            <a:off x="152400" y="558949"/>
            <a:ext cx="11887200" cy="1325563"/>
          </a:xfrm>
        </p:spPr>
        <p:txBody>
          <a:bodyPr>
            <a:normAutofit fontScale="90000"/>
          </a:bodyPr>
          <a:lstStyle/>
          <a:p>
            <a:r>
              <a:rPr lang="en-US" dirty="0"/>
              <a:t>Finally, the averaging process allows weighted smoothing to be used between iterations. A higher weight (from 0 to 1) means less of the new value is used. This prevents numerical oscillation (default is 0.8)</a:t>
            </a:r>
          </a:p>
        </p:txBody>
      </p:sp>
      <p:pic>
        <p:nvPicPr>
          <p:cNvPr id="4" name="Picture 3">
            <a:extLst>
              <a:ext uri="{FF2B5EF4-FFF2-40B4-BE49-F238E27FC236}">
                <a16:creationId xmlns:a16="http://schemas.microsoft.com/office/drawing/2014/main" id="{BEABBDA4-BA21-4E7B-B34A-F676C90E64BE}"/>
              </a:ext>
            </a:extLst>
          </p:cNvPr>
          <p:cNvPicPr>
            <a:picLocks noChangeAspect="1"/>
          </p:cNvPicPr>
          <p:nvPr/>
        </p:nvPicPr>
        <p:blipFill>
          <a:blip r:embed="rId2"/>
          <a:stretch>
            <a:fillRect/>
          </a:stretch>
        </p:blipFill>
        <p:spPr>
          <a:xfrm>
            <a:off x="0" y="4480306"/>
            <a:ext cx="2682240" cy="2011680"/>
          </a:xfrm>
          <a:prstGeom prst="rect">
            <a:avLst/>
          </a:prstGeom>
        </p:spPr>
      </p:pic>
      <p:pic>
        <p:nvPicPr>
          <p:cNvPr id="6" name="Picture 5">
            <a:extLst>
              <a:ext uri="{FF2B5EF4-FFF2-40B4-BE49-F238E27FC236}">
                <a16:creationId xmlns:a16="http://schemas.microsoft.com/office/drawing/2014/main" id="{8CCE79BD-B770-41BC-9AA6-ED04A16D16E8}"/>
              </a:ext>
            </a:extLst>
          </p:cNvPr>
          <p:cNvPicPr>
            <a:picLocks noChangeAspect="1"/>
          </p:cNvPicPr>
          <p:nvPr/>
        </p:nvPicPr>
        <p:blipFill>
          <a:blip r:embed="rId3"/>
          <a:stretch>
            <a:fillRect/>
          </a:stretch>
        </p:blipFill>
        <p:spPr>
          <a:xfrm>
            <a:off x="79513" y="2423160"/>
            <a:ext cx="2682240" cy="2011680"/>
          </a:xfrm>
          <a:prstGeom prst="rect">
            <a:avLst/>
          </a:prstGeom>
        </p:spPr>
      </p:pic>
      <p:pic>
        <p:nvPicPr>
          <p:cNvPr id="8" name="Picture 7">
            <a:extLst>
              <a:ext uri="{FF2B5EF4-FFF2-40B4-BE49-F238E27FC236}">
                <a16:creationId xmlns:a16="http://schemas.microsoft.com/office/drawing/2014/main" id="{200351FC-59B5-46C2-9853-C432BB1F77BD}"/>
              </a:ext>
            </a:extLst>
          </p:cNvPr>
          <p:cNvPicPr>
            <a:picLocks noChangeAspect="1"/>
          </p:cNvPicPr>
          <p:nvPr/>
        </p:nvPicPr>
        <p:blipFill>
          <a:blip r:embed="rId4"/>
          <a:stretch>
            <a:fillRect/>
          </a:stretch>
        </p:blipFill>
        <p:spPr>
          <a:xfrm>
            <a:off x="3048000" y="4480306"/>
            <a:ext cx="2682240" cy="2011680"/>
          </a:xfrm>
          <a:prstGeom prst="rect">
            <a:avLst/>
          </a:prstGeom>
        </p:spPr>
      </p:pic>
      <p:pic>
        <p:nvPicPr>
          <p:cNvPr id="10" name="Picture 9">
            <a:extLst>
              <a:ext uri="{FF2B5EF4-FFF2-40B4-BE49-F238E27FC236}">
                <a16:creationId xmlns:a16="http://schemas.microsoft.com/office/drawing/2014/main" id="{A9F6FD47-3C18-4D75-B593-3A9102D9ECB9}"/>
              </a:ext>
            </a:extLst>
          </p:cNvPr>
          <p:cNvPicPr>
            <a:picLocks noChangeAspect="1"/>
          </p:cNvPicPr>
          <p:nvPr/>
        </p:nvPicPr>
        <p:blipFill>
          <a:blip r:embed="rId5"/>
          <a:stretch>
            <a:fillRect/>
          </a:stretch>
        </p:blipFill>
        <p:spPr>
          <a:xfrm>
            <a:off x="3127513" y="2423160"/>
            <a:ext cx="2682240" cy="2011680"/>
          </a:xfrm>
          <a:prstGeom prst="rect">
            <a:avLst/>
          </a:prstGeom>
        </p:spPr>
      </p:pic>
      <p:pic>
        <p:nvPicPr>
          <p:cNvPr id="12" name="Picture 11">
            <a:extLst>
              <a:ext uri="{FF2B5EF4-FFF2-40B4-BE49-F238E27FC236}">
                <a16:creationId xmlns:a16="http://schemas.microsoft.com/office/drawing/2014/main" id="{540C2C0F-7B25-427B-AEB1-168E7EA5ADDF}"/>
              </a:ext>
            </a:extLst>
          </p:cNvPr>
          <p:cNvPicPr>
            <a:picLocks noChangeAspect="1"/>
          </p:cNvPicPr>
          <p:nvPr/>
        </p:nvPicPr>
        <p:blipFill>
          <a:blip r:embed="rId6"/>
          <a:stretch>
            <a:fillRect/>
          </a:stretch>
        </p:blipFill>
        <p:spPr>
          <a:xfrm>
            <a:off x="6096000" y="4480306"/>
            <a:ext cx="2682240" cy="2011680"/>
          </a:xfrm>
          <a:prstGeom prst="rect">
            <a:avLst/>
          </a:prstGeom>
        </p:spPr>
      </p:pic>
      <p:pic>
        <p:nvPicPr>
          <p:cNvPr id="14" name="Picture 13">
            <a:extLst>
              <a:ext uri="{FF2B5EF4-FFF2-40B4-BE49-F238E27FC236}">
                <a16:creationId xmlns:a16="http://schemas.microsoft.com/office/drawing/2014/main" id="{7005277F-4C93-4F03-8D48-D3EB517472B4}"/>
              </a:ext>
            </a:extLst>
          </p:cNvPr>
          <p:cNvPicPr>
            <a:picLocks noChangeAspect="1"/>
          </p:cNvPicPr>
          <p:nvPr/>
        </p:nvPicPr>
        <p:blipFill>
          <a:blip r:embed="rId7"/>
          <a:stretch>
            <a:fillRect/>
          </a:stretch>
        </p:blipFill>
        <p:spPr>
          <a:xfrm>
            <a:off x="6175513" y="2423160"/>
            <a:ext cx="2682240" cy="2011680"/>
          </a:xfrm>
          <a:prstGeom prst="rect">
            <a:avLst/>
          </a:prstGeom>
        </p:spPr>
      </p:pic>
      <p:pic>
        <p:nvPicPr>
          <p:cNvPr id="16" name="Picture 15">
            <a:extLst>
              <a:ext uri="{FF2B5EF4-FFF2-40B4-BE49-F238E27FC236}">
                <a16:creationId xmlns:a16="http://schemas.microsoft.com/office/drawing/2014/main" id="{A13491B7-2BC3-4691-B820-BC4045656BF7}"/>
              </a:ext>
            </a:extLst>
          </p:cNvPr>
          <p:cNvPicPr>
            <a:picLocks noChangeAspect="1"/>
          </p:cNvPicPr>
          <p:nvPr/>
        </p:nvPicPr>
        <p:blipFill>
          <a:blip r:embed="rId8"/>
          <a:stretch>
            <a:fillRect/>
          </a:stretch>
        </p:blipFill>
        <p:spPr>
          <a:xfrm>
            <a:off x="9144000" y="4480306"/>
            <a:ext cx="2682240" cy="2011680"/>
          </a:xfrm>
          <a:prstGeom prst="rect">
            <a:avLst/>
          </a:prstGeom>
        </p:spPr>
      </p:pic>
      <p:pic>
        <p:nvPicPr>
          <p:cNvPr id="18" name="Picture 17">
            <a:extLst>
              <a:ext uri="{FF2B5EF4-FFF2-40B4-BE49-F238E27FC236}">
                <a16:creationId xmlns:a16="http://schemas.microsoft.com/office/drawing/2014/main" id="{539CA889-F778-4EF6-ACA9-B56D25135F3C}"/>
              </a:ext>
            </a:extLst>
          </p:cNvPr>
          <p:cNvPicPr>
            <a:picLocks noChangeAspect="1"/>
          </p:cNvPicPr>
          <p:nvPr/>
        </p:nvPicPr>
        <p:blipFill>
          <a:blip r:embed="rId9"/>
          <a:stretch>
            <a:fillRect/>
          </a:stretch>
        </p:blipFill>
        <p:spPr>
          <a:xfrm>
            <a:off x="9223513" y="2423160"/>
            <a:ext cx="2682240" cy="2011680"/>
          </a:xfrm>
          <a:prstGeom prst="rect">
            <a:avLst/>
          </a:prstGeom>
        </p:spPr>
      </p:pic>
    </p:spTree>
    <p:extLst>
      <p:ext uri="{BB962C8B-B14F-4D97-AF65-F5344CB8AC3E}">
        <p14:creationId xmlns:p14="http://schemas.microsoft.com/office/powerpoint/2010/main" val="7630183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longest traversal within a traversals structure</a:t>
            </a:r>
          </a:p>
        </p:txBody>
      </p:sp>
    </p:spTree>
    <p:extLst>
      <p:ext uri="{BB962C8B-B14F-4D97-AF65-F5344CB8AC3E}">
        <p14:creationId xmlns:p14="http://schemas.microsoft.com/office/powerpoint/2010/main" val="17755317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fcn_Path_findTraversalWithMostData</a:t>
            </a:r>
            <a:br>
              <a:rPr lang="en-US" sz="2700" dirty="0">
                <a:solidFill>
                  <a:srgbClr val="00B050"/>
                </a:solidFill>
                <a:latin typeface="Courier New" panose="02070309020205020404" pitchFamily="49" charset="0"/>
                <a:cs typeface="Courier New" panose="02070309020205020404" pitchFamily="49" charset="0"/>
              </a:rPr>
            </a:br>
            <a:r>
              <a:rPr lang="en-US" dirty="0"/>
              <a:t>finds the traversal with the most data (e.g. most elements within an array)</a:t>
            </a:r>
          </a:p>
        </p:txBody>
      </p:sp>
      <p:sp>
        <p:nvSpPr>
          <p:cNvPr id="3" name="Content Placeholder 2"/>
          <p:cNvSpPr>
            <a:spLocks noGrp="1"/>
          </p:cNvSpPr>
          <p:nvPr>
            <p:ph idx="1"/>
          </p:nvPr>
        </p:nvSpPr>
        <p:spPr>
          <a:xfrm>
            <a:off x="838200" y="1919288"/>
            <a:ext cx="10515600" cy="4351338"/>
          </a:xfrm>
        </p:spPr>
        <p:txBody>
          <a:bodyPr/>
          <a:lstStyle/>
          <a:p>
            <a:pPr marL="0" indent="0">
              <a:buNone/>
            </a:pPr>
            <a:r>
              <a:rPr lang="en-US" dirty="0"/>
              <a:t>This functionality is used to define the “default” reference traversal when doing orthogonal projection averaging.`</a:t>
            </a:r>
          </a:p>
        </p:txBody>
      </p:sp>
      <p:sp>
        <p:nvSpPr>
          <p:cNvPr id="4" name="TextBox 3">
            <a:extLst>
              <a:ext uri="{FF2B5EF4-FFF2-40B4-BE49-F238E27FC236}">
                <a16:creationId xmlns:a16="http://schemas.microsoft.com/office/drawing/2014/main" id="{A2238765-6589-454F-844A-5FCA38DAB790}"/>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6" name="Picture 5">
            <a:extLst>
              <a:ext uri="{FF2B5EF4-FFF2-40B4-BE49-F238E27FC236}">
                <a16:creationId xmlns:a16="http://schemas.microsoft.com/office/drawing/2014/main" id="{37E38344-6AA9-4B1E-AC3A-B71F938A946A}"/>
              </a:ext>
            </a:extLst>
          </p:cNvPr>
          <p:cNvPicPr>
            <a:picLocks noChangeAspect="1"/>
          </p:cNvPicPr>
          <p:nvPr/>
        </p:nvPicPr>
        <p:blipFill>
          <a:blip r:embed="rId2"/>
          <a:stretch>
            <a:fillRect/>
          </a:stretch>
        </p:blipFill>
        <p:spPr>
          <a:xfrm>
            <a:off x="7421880" y="3779731"/>
            <a:ext cx="4660366" cy="2364118"/>
          </a:xfrm>
          <a:prstGeom prst="rect">
            <a:avLst/>
          </a:prstGeom>
        </p:spPr>
      </p:pic>
    </p:spTree>
    <p:extLst>
      <p:ext uri="{BB962C8B-B14F-4D97-AF65-F5344CB8AC3E}">
        <p14:creationId xmlns:p14="http://schemas.microsoft.com/office/powerpoint/2010/main" val="1212269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7731155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fcn_Path_newTraversalByStationResampling</a:t>
            </a:r>
            <a:br>
              <a:rPr lang="en-US" sz="2700" dirty="0">
                <a:solidFill>
                  <a:srgbClr val="00B050"/>
                </a:solidFill>
                <a:latin typeface="Courier New" panose="02070309020205020404" pitchFamily="49" charset="0"/>
                <a:cs typeface="Courier New" panose="02070309020205020404" pitchFamily="49" charset="0"/>
              </a:rPr>
            </a:br>
            <a:r>
              <a:rPr lang="en-US" dirty="0"/>
              <a:t>implements a station resampling process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script_test_fcn_Path_newTraversalByStationResampling</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11" name="Picture 10">
            <a:extLst>
              <a:ext uri="{FF2B5EF4-FFF2-40B4-BE49-F238E27FC236}">
                <a16:creationId xmlns:a16="http://schemas.microsoft.com/office/drawing/2014/main" id="{1205382C-3985-4139-8005-E3603D2F4A0E}"/>
              </a:ext>
            </a:extLst>
          </p:cNvPr>
          <p:cNvPicPr>
            <a:picLocks noChangeAspect="1"/>
          </p:cNvPicPr>
          <p:nvPr/>
        </p:nvPicPr>
        <p:blipFill>
          <a:blip r:embed="rId2"/>
          <a:stretch>
            <a:fillRect/>
          </a:stretch>
        </p:blipFill>
        <p:spPr>
          <a:xfrm>
            <a:off x="7134984" y="2921412"/>
            <a:ext cx="4340735" cy="3255551"/>
          </a:xfrm>
          <a:prstGeom prst="rect">
            <a:avLst/>
          </a:prstGeom>
        </p:spPr>
      </p:pic>
    </p:spTree>
    <p:extLst>
      <p:ext uri="{BB962C8B-B14F-4D97-AF65-F5344CB8AC3E}">
        <p14:creationId xmlns:p14="http://schemas.microsoft.com/office/powerpoint/2010/main" val="7020774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2811870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fcn_Path_cleanPathFromForwardBackwardJogs</a:t>
            </a:r>
            <a:br>
              <a:rPr lang="en-US" sz="2700" dirty="0">
                <a:solidFill>
                  <a:srgbClr val="00B050"/>
                </a:solidFill>
                <a:latin typeface="Courier New" panose="02070309020205020404" pitchFamily="49" charset="0"/>
                <a:cs typeface="Courier New" panose="02070309020205020404" pitchFamily="49" charset="0"/>
              </a:rPr>
            </a:br>
            <a:r>
              <a:rPr lang="en-US" dirty="0"/>
              <a:t>removes forward/backward oscillations caused by averaging data spatially</a:t>
            </a:r>
          </a:p>
        </p:txBody>
      </p:sp>
      <p:sp>
        <p:nvSpPr>
          <p:cNvPr id="3" name="Content Placeholder 2"/>
          <p:cNvSpPr>
            <a:spLocks noGrp="1"/>
          </p:cNvSpPr>
          <p:nvPr>
            <p:ph idx="1"/>
          </p:nvPr>
        </p:nvSpPr>
        <p:spPr/>
        <p:txBody>
          <a:bodyPr/>
          <a:lstStyle/>
          <a:p>
            <a:pPr marL="0" indent="0">
              <a:buNone/>
            </a:pPr>
            <a:r>
              <a:rPr lang="en-US" dirty="0"/>
              <a:t>The main approach therein is to examine the change in relative yaw angle between segments, removing those that are too large.</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7151317" cy="1954381"/>
          </a:xfrm>
          <a:prstGeom prst="rect">
            <a:avLst/>
          </a:prstGeom>
          <a:solidFill>
            <a:schemeClr val="accent4">
              <a:lumMod val="20000"/>
              <a:lumOff val="80000"/>
            </a:schemeClr>
          </a:solidFill>
        </p:spPr>
        <p:txBody>
          <a:bodyPr wrap="none" rtlCol="0">
            <a:spAutoFit/>
          </a:bodyPr>
          <a:lstStyle/>
          <a:p>
            <a:r>
              <a:rPr lang="en-US" sz="1100" b="0" i="0" u="none" strike="noStrike" baseline="0" dirty="0">
                <a:solidFill>
                  <a:srgbClr val="028009"/>
                </a:solidFill>
                <a:latin typeface="Courier New" panose="02070309020205020404" pitchFamily="49" charset="0"/>
              </a:rPr>
              <a:t>%% Example 1: Basic call </a:t>
            </a:r>
          </a:p>
          <a:p>
            <a:r>
              <a:rPr lang="en-US" sz="1100" b="0" i="0" u="none" strike="noStrike" baseline="0" dirty="0" err="1">
                <a:solidFill>
                  <a:srgbClr val="000000"/>
                </a:solidFill>
                <a:latin typeface="Courier New" panose="02070309020205020404" pitchFamily="49" charset="0"/>
              </a:rPr>
              <a:t>fig_num</a:t>
            </a:r>
            <a:r>
              <a:rPr lang="en-US" sz="1100" b="0" i="0" u="none" strike="noStrike" baseline="0" dirty="0">
                <a:solidFill>
                  <a:srgbClr val="000000"/>
                </a:solidFill>
                <a:latin typeface="Courier New" panose="02070309020205020404" pitchFamily="49" charset="0"/>
              </a:rPr>
              <a:t> = 1;</a:t>
            </a:r>
          </a:p>
          <a:p>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 = [0 0; 1 1; 2 2.2; 3.3 3; 2.5 2.7; 3.5 3.6; 5 5];</a:t>
            </a:r>
          </a:p>
          <a:p>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fcn_Path_cleanPathFromForwardBackwardJogs</a:t>
            </a:r>
            <a:r>
              <a:rPr lang="en-US" sz="1100" b="0" i="0" u="none" strike="noStrike" baseline="0" dirty="0">
                <a:solidFill>
                  <a:srgbClr val="0E00FF"/>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r>
              <a:rPr lang="en-US" sz="1100" b="0" i="0" u="none" strike="noStrike" baseline="0" dirty="0" err="1">
                <a:solidFill>
                  <a:srgbClr val="000000"/>
                </a:solidFill>
                <a:latin typeface="Courier New" panose="02070309020205020404" pitchFamily="49" charset="0"/>
              </a:rPr>
              <a:t>path_with_jogs,fig_num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title(</a:t>
            </a:r>
            <a:r>
              <a:rPr lang="en-US" sz="1100" b="0" i="0" u="none" strike="noStrike" baseline="0" dirty="0">
                <a:solidFill>
                  <a:srgbClr val="AA04F9"/>
                </a:solidFill>
                <a:latin typeface="Courier New" panose="02070309020205020404" pitchFamily="49" charset="0"/>
              </a:rPr>
              <a:t>'Original path with jogs and cleaned path'</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xlabel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'X [m]'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ylabel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'Y [m]'</a:t>
            </a:r>
            <a:r>
              <a:rPr lang="en-US" sz="1100" b="0" i="0" u="none" strike="noStrike" baseline="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0937908-A036-44F3-BE64-D2D9014FBD48}"/>
              </a:ext>
            </a:extLst>
          </p:cNvPr>
          <p:cNvPicPr>
            <a:picLocks noChangeAspect="1"/>
          </p:cNvPicPr>
          <p:nvPr/>
        </p:nvPicPr>
        <p:blipFill>
          <a:blip r:embed="rId2"/>
          <a:stretch>
            <a:fillRect/>
          </a:stretch>
        </p:blipFill>
        <p:spPr>
          <a:xfrm>
            <a:off x="7486539" y="3459967"/>
            <a:ext cx="4168987" cy="3126740"/>
          </a:xfrm>
          <a:prstGeom prst="rect">
            <a:avLst/>
          </a:prstGeom>
        </p:spPr>
      </p:pic>
    </p:spTree>
    <p:extLst>
      <p:ext uri="{BB962C8B-B14F-4D97-AF65-F5344CB8AC3E}">
        <p14:creationId xmlns:p14="http://schemas.microsoft.com/office/powerpoint/2010/main" val="16957640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56E7F-6990-4892-88BF-D4FD1F3270CD}"/>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DFE040F-98CD-4185-8801-B754B94A08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2062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pic>
        <p:nvPicPr>
          <p:cNvPr id="4" name="Picture 3">
            <a:extLst>
              <a:ext uri="{FF2B5EF4-FFF2-40B4-BE49-F238E27FC236}">
                <a16:creationId xmlns:a16="http://schemas.microsoft.com/office/drawing/2014/main" id="{ED0B5A1C-B2EB-4398-9FFE-DB0A0B67889D}"/>
              </a:ext>
            </a:extLst>
          </p:cNvPr>
          <p:cNvPicPr>
            <a:picLocks noChangeAspect="1"/>
          </p:cNvPicPr>
          <p:nvPr/>
        </p:nvPicPr>
        <p:blipFill>
          <a:blip r:embed="rId3"/>
          <a:stretch>
            <a:fillRect/>
          </a:stretch>
        </p:blipFill>
        <p:spPr>
          <a:xfrm>
            <a:off x="1588602" y="3487869"/>
            <a:ext cx="3869724" cy="2902293"/>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lnSpcReduction="10000"/>
          </a:bodyPr>
          <a:lstStyle/>
          <a:p>
            <a:r>
              <a:rPr lang="en-US" dirty="0"/>
              <a:t>Motivation and definitions</a:t>
            </a:r>
          </a:p>
          <a:p>
            <a:r>
              <a:rPr lang="en-US" dirty="0"/>
              <a:t>Basic “getting started” functions</a:t>
            </a:r>
          </a:p>
          <a:p>
            <a:r>
              <a:rPr lang="en-US" dirty="0"/>
              <a:t>Basic path operations – intersections and snapping</a:t>
            </a:r>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r>
              <a:rPr lang="en-US" dirty="0"/>
              <a:t>Miscellaneous functions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2022-01-07 by S. Brennan</a:t>
            </a:r>
          </a:p>
        </p:txBody>
      </p:sp>
    </p:spTree>
    <p:extLst>
      <p:ext uri="{BB962C8B-B14F-4D97-AF65-F5344CB8AC3E}">
        <p14:creationId xmlns:p14="http://schemas.microsoft.com/office/powerpoint/2010/main" val="3542928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Checking the inputs to functions</a:t>
            </a:r>
            <a:br>
              <a:rPr lang="en-US" dirty="0"/>
            </a:br>
            <a:r>
              <a:rPr lang="en-US" dirty="0"/>
              <a:t>Defining starter paths</a:t>
            </a:r>
            <a:br>
              <a:rPr lang="en-US" dirty="0"/>
            </a:br>
            <a:r>
              <a:rPr lang="en-US" dirty="0"/>
              <a:t>Letting users draw their own paths</a:t>
            </a:r>
            <a:br>
              <a:rPr lang="en-US" dirty="0"/>
            </a:br>
            <a:r>
              <a:rPr lang="en-US" dirty="0"/>
              <a:t>Examining path angles</a:t>
            </a:r>
            <a:br>
              <a:rPr lang="en-US" dirty="0"/>
            </a:br>
            <a:r>
              <a:rPr lang="en-US" dirty="0"/>
              <a:t>Converting paths into traversals and plotting</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paths</a:t>
            </a:r>
          </a:p>
        </p:txBody>
      </p:sp>
    </p:spTree>
    <p:extLst>
      <p:ext uri="{BB962C8B-B14F-4D97-AF65-F5344CB8AC3E}">
        <p14:creationId xmlns:p14="http://schemas.microsoft.com/office/powerpoint/2010/main" val="2437416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77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users draw their own paths</a:t>
            </a:r>
          </a:p>
        </p:txBody>
      </p:sp>
    </p:spTree>
    <p:extLst>
      <p:ext uri="{BB962C8B-B14F-4D97-AF65-F5344CB8AC3E}">
        <p14:creationId xmlns:p14="http://schemas.microsoft.com/office/powerpoint/2010/main" val="53331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2992F-4638-4B0A-842D-92E271C1F603}"/>
              </a:ext>
            </a:extLst>
          </p:cNvPr>
          <p:cNvSpPr>
            <a:spLocks noGrp="1"/>
          </p:cNvSpPr>
          <p:nvPr>
            <p:ph type="title"/>
          </p:nvPr>
        </p:nvSpPr>
        <p:spPr>
          <a:xfrm>
            <a:off x="838200" y="365125"/>
            <a:ext cx="10515600" cy="1772594"/>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fcn_Path_fillPathViaUserInputs</a:t>
            </a:r>
            <a:br>
              <a:rPr lang="en-US" sz="2700" dirty="0">
                <a:solidFill>
                  <a:srgbClr val="00B050"/>
                </a:solidFill>
                <a:latin typeface="Courier New" panose="02070309020205020404" pitchFamily="49" charset="0"/>
                <a:cs typeface="Courier New" panose="02070309020205020404" pitchFamily="49" charset="0"/>
              </a:rPr>
            </a:br>
            <a:r>
              <a:rPr lang="en-US" dirty="0"/>
              <a:t>allows the user to click in a figure to define test paths.</a:t>
            </a:r>
          </a:p>
        </p:txBody>
      </p:sp>
      <p:sp>
        <p:nvSpPr>
          <p:cNvPr id="6" name="Content Placeholder 5">
            <a:extLst>
              <a:ext uri="{FF2B5EF4-FFF2-40B4-BE49-F238E27FC236}">
                <a16:creationId xmlns:a16="http://schemas.microsoft.com/office/drawing/2014/main" id="{5175F337-33D2-41ED-B4AA-43D51779CEBD}"/>
              </a:ext>
            </a:extLst>
          </p:cNvPr>
          <p:cNvSpPr>
            <a:spLocks noGrp="1"/>
          </p:cNvSpPr>
          <p:nvPr>
            <p:ph idx="1"/>
          </p:nvPr>
        </p:nvSpPr>
        <p:spPr>
          <a:xfrm>
            <a:off x="838200" y="3064475"/>
            <a:ext cx="4401065" cy="3112487"/>
          </a:xfrm>
        </p:spPr>
        <p:txBody>
          <a:bodyPr>
            <a:normAutofit/>
          </a:bodyPr>
          <a:lstStyle/>
          <a:p>
            <a:pPr marL="0" indent="0">
              <a:buNone/>
            </a:pPr>
            <a:r>
              <a:rPr lang="en-US" dirty="0"/>
              <a:t>This is a function for the user to click on the figure to generate XY path. Points are collected and plotted until the user double clicks. </a:t>
            </a:r>
          </a:p>
        </p:txBody>
      </p:sp>
      <p:pic>
        <p:nvPicPr>
          <p:cNvPr id="4" name="Picture 3">
            <a:extLst>
              <a:ext uri="{FF2B5EF4-FFF2-40B4-BE49-F238E27FC236}">
                <a16:creationId xmlns:a16="http://schemas.microsoft.com/office/drawing/2014/main" id="{64E11A46-D045-4041-AF33-8DDA58BBBFB1}"/>
              </a:ext>
            </a:extLst>
          </p:cNvPr>
          <p:cNvPicPr>
            <a:picLocks noChangeAspect="1"/>
          </p:cNvPicPr>
          <p:nvPr/>
        </p:nvPicPr>
        <p:blipFill>
          <a:blip r:embed="rId2"/>
          <a:stretch>
            <a:fillRect/>
          </a:stretch>
        </p:blipFill>
        <p:spPr>
          <a:xfrm>
            <a:off x="5838567" y="2492375"/>
            <a:ext cx="5334000" cy="4000500"/>
          </a:xfrm>
          <a:prstGeom prst="rect">
            <a:avLst/>
          </a:prstGeom>
        </p:spPr>
      </p:pic>
    </p:spTree>
    <p:extLst>
      <p:ext uri="{BB962C8B-B14F-4D97-AF65-F5344CB8AC3E}">
        <p14:creationId xmlns:p14="http://schemas.microsoft.com/office/powerpoint/2010/main" val="3445731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path angles</a:t>
            </a:r>
          </a:p>
        </p:txBody>
      </p:sp>
    </p:spTree>
    <p:extLst>
      <p:ext uri="{BB962C8B-B14F-4D97-AF65-F5344CB8AC3E}">
        <p14:creationId xmlns:p14="http://schemas.microsoft.com/office/powerpoint/2010/main" val="3679810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complete list of Path library functions is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a:xfrm>
            <a:off x="204667" y="2176669"/>
            <a:ext cx="11149133" cy="4000293"/>
          </a:xfrm>
        </p:spPr>
        <p:txBody>
          <a:bodyPr>
            <a:normAutofit fontScale="85000" lnSpcReduction="10000"/>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diff_angles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segments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B050"/>
                </a:solidFill>
                <a:latin typeface="Courier New" panose="02070309020205020404" pitchFamily="49" charset="0"/>
                <a:cs typeface="Times New Roman" panose="02020603050405020304" pitchFamily="18" charset="0"/>
              </a:rPr>
              <a:t>yaw_angles_in_radians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segment</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br>
              <a:rPr lang="en-US" sz="600" dirty="0">
                <a:solidFill>
                  <a:srgbClr val="00B0F0"/>
                </a:solidFill>
                <a:latin typeface="Courier New" panose="02070309020205020404" pitchFamily="49" charset="0"/>
                <a:cs typeface="Times New Roman" panose="02020603050405020304" pitchFamily="18" charset="0"/>
              </a:rPr>
            </a:b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distance,location,path_segment</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sensor_vector_end</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finds intersection between a sensor and a path</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intersection_points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s_coordinates_in_traversal_1, s_coordinates_in_traversal_2]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fcn_Path_findIntersectionsBetweenTraversals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(traversal_1,traversal_2,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finds where two traversals intersect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closest_path_point,s_coordinate,path_point_yaw</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first_path_point_index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second_path_point_index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fcn_Path_snapPointOntoNearestTraversal</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traversal,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point to nearest traversal</a:t>
            </a:r>
          </a:p>
          <a:p>
            <a:pPr marL="0" indent="0">
              <a:buNone/>
            </a:pP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Trimming operations:</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traversal_trimmed,flag_outside_start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flag_outside_end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fcn_Path_findTraversalStationSegment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long_traversal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s_coord_start,s_coord_end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crops traversal by given station interval</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traversal_no_pinch_point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fcn_Path_removePinchPointInTraversal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traversal_with_pinch_point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p>
          <a:p>
            <a:pPr marL="0" indent="0">
              <a:buNone/>
            </a:pP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Projection of Paths: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unit_normal_vector_start</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unit_normal_vector_end</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fcn_Path_findOrthogonalTraversalVectorsAtStations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station_queries,central_traversal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calculated ortho vectors at given stations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closest_path_point,s_coordinate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fcn_Path_findOrthogonalHitFromTraversalToTraversal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query_stations,central_traversal,nearby_traversal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which traversals are hit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orho</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projections from one traversal to another</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fcn_Path_findOrthoScatterFromTraversalToTraversals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closest points on many traversals to a given “central” traversal. </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offset_traversals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fcn_Path_fillOffsetTraversalsAboutTraversal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offsets,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fills in an array of traversals about a reference traversal at user-defined offset distances.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fcn_Path_convertTraversalXYtoSy</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calculates the SY coordinates for a given traversal, given a reference traversal and another query traversal</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random_traversals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fcn_Path_fillRandomTraversalsAboutTraversal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num_trajectories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flag_generate_random_stations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spatial_smoothness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generates random traversals about a given traversal</a:t>
            </a:r>
          </a:p>
          <a:p>
            <a:pPr marL="0" indent="0">
              <a:buNone/>
            </a:pP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Statistical Operations:</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fcn_Path_plotTraversalXYWithUpperLowerBands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middle_traversal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upper_traversal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lower_traversal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central traversal with a band around it defined by an upper and lower traversal. All traversals must have same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fcn_Path_calcSingleTraversalStandardDeviation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estimates the standard deviation in the offsets of a single traversal using variance in path angles and average path segment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fcn_Path_plotTraversalXYWithVarianceBands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traversal with standard deviation boundaries around it</a:t>
            </a:r>
          </a:p>
          <a:p>
            <a:pPr marL="0" indent="0">
              <a:buNone/>
            </a:pP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 Averaging Methods: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aligned_Data_ByStation,mean_Data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fcn_Path_findAverageTraversalViaStationAlignment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estimates an average traversal based on aligning traversals by station.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path_average_final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fcn_Path_findAverageTraversalViaClosestPoint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flag_calculate_reference_traversal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estimates an average traversal based on closest point</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fcn_Path_newTraversalByStationResampling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input_traversal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new_stations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redecimates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 traversal at given station points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traversal_average</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fcn_Path_findAverageTraversalViaOrthoProjection</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weight_for_averaging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estimates average traversal using orthogonal projection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index_of_longest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fcn_Path_findTraversalWithMostData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finds the traversal in a traversals array with the most data (most elements in X array)</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clean_path</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fcn_Path_cleanPathFromForwardBackwardJogs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path_with_jogs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removes back/forth jogs from data</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closestXs,closestYs,closestZs,closestYaws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fcn_Path_findClosestPointsToTraversal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flag_yaw</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(flag_3D),(</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finds closest points on a set of traversals to reference traversal</a:t>
            </a:r>
          </a:p>
          <a:p>
            <a:pPr marL="0" indent="0">
              <a:buNone/>
            </a:pP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 Paths:</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fcn_Path_addElevationToPath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(path,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reference_elevated_path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28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 to deal with yaw angles: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paths into traversals and plotting</a:t>
            </a:r>
          </a:p>
        </p:txBody>
      </p:sp>
    </p:spTree>
    <p:extLst>
      <p:ext uri="{BB962C8B-B14F-4D97-AF65-F5344CB8AC3E}">
        <p14:creationId xmlns:p14="http://schemas.microsoft.com/office/powerpoint/2010/main" val="1807302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2022-01-10 by S. Brennan</a:t>
            </a:r>
          </a:p>
        </p:txBody>
      </p:sp>
    </p:spTree>
    <p:extLst>
      <p:ext uri="{BB962C8B-B14F-4D97-AF65-F5344CB8AC3E}">
        <p14:creationId xmlns:p14="http://schemas.microsoft.com/office/powerpoint/2010/main" val="3297669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br>
              <a:rPr lang="en-US" dirty="0"/>
            </a:br>
            <a:r>
              <a:rPr lang="en-US" dirty="0"/>
              <a:t>Finding the intersection of traversals</a:t>
            </a:r>
            <a:br>
              <a:rPr lang="en-US" dirty="0"/>
            </a:br>
            <a:r>
              <a:rPr lang="en-US" dirty="0"/>
              <a:t>Snapping a point onto a path</a:t>
            </a:r>
            <a:br>
              <a:rPr lang="en-US" dirty="0"/>
            </a:br>
            <a:r>
              <a:rPr lang="en-US" dirty="0"/>
              <a:t>Snapping a point onto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travel along the path, angle relative to path, etc. -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we want to know all the intersection points</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2, and all the intersections are given.</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2</a:t>
            </a:r>
            <a:endParaRPr lang="en-US" dirty="0"/>
          </a:p>
        </p:txBody>
      </p:sp>
      <p:pic>
        <p:nvPicPr>
          <p:cNvPr id="9" name="Picture 8"/>
          <p:cNvPicPr>
            <a:picLocks noChangeAspect="1"/>
          </p:cNvPicPr>
          <p:nvPr/>
        </p:nvPicPr>
        <p:blipFill>
          <a:blip r:embed="rId2"/>
          <a:stretch>
            <a:fillRect/>
          </a:stretch>
        </p:blipFill>
        <p:spPr>
          <a:xfrm>
            <a:off x="421523" y="2137014"/>
            <a:ext cx="5334000" cy="4000500"/>
          </a:xfrm>
          <a:prstGeom prst="rect">
            <a:avLst/>
          </a:prstGeom>
        </p:spPr>
      </p:pic>
      <p:pic>
        <p:nvPicPr>
          <p:cNvPr id="11" name="Picture 10"/>
          <p:cNvPicPr>
            <a:picLocks noChangeAspect="1"/>
          </p:cNvPicPr>
          <p:nvPr/>
        </p:nvPicPr>
        <p:blipFill>
          <a:blip r:embed="rId3"/>
          <a:stretch>
            <a:fillRect/>
          </a:stretch>
        </p:blipFill>
        <p:spPr>
          <a:xfrm>
            <a:off x="6019800" y="2041526"/>
            <a:ext cx="5334000" cy="4000500"/>
          </a:xfrm>
          <a:prstGeom prst="rect">
            <a:avLst/>
          </a:prstGeom>
        </p:spPr>
      </p:pic>
    </p:spTree>
    <p:extLst>
      <p:ext uri="{BB962C8B-B14F-4D97-AF65-F5344CB8AC3E}">
        <p14:creationId xmlns:p14="http://schemas.microsoft.com/office/powerpoint/2010/main" val="2937399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the code and screen output for the previous slide:</a:t>
            </a:r>
          </a:p>
        </p:txBody>
      </p:sp>
      <p:sp>
        <p:nvSpPr>
          <p:cNvPr id="4" name="TextBox 3"/>
          <p:cNvSpPr txBox="1"/>
          <p:nvPr/>
        </p:nvSpPr>
        <p:spPr>
          <a:xfrm>
            <a:off x="362984" y="2244641"/>
            <a:ext cx="6751366" cy="4324261"/>
          </a:xfrm>
          <a:prstGeom prst="rect">
            <a:avLst/>
          </a:prstGeom>
          <a:noFill/>
        </p:spPr>
        <p:txBody>
          <a:bodyPr wrap="square" rtlCol="0">
            <a:spAutoFit/>
          </a:bodyPr>
          <a:lstStyle/>
          <a:p>
            <a:r>
              <a:rPr lang="en-US" sz="1100" dirty="0">
                <a:solidFill>
                  <a:srgbClr val="228B22"/>
                </a:solidFill>
                <a:latin typeface="Courier New" panose="02070309020205020404" pitchFamily="49" charset="0"/>
              </a:rPr>
              <a:t>%% Advanced test 2 -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'Single intersections reporting only first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23487;</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0;</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 </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reporting all results: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23488;</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endParaRPr lang="en-US" sz="1100" dirty="0"/>
          </a:p>
        </p:txBody>
      </p:sp>
      <p:sp>
        <p:nvSpPr>
          <p:cNvPr id="5" name="TextBox 4"/>
          <p:cNvSpPr txBox="1"/>
          <p:nvPr/>
        </p:nvSpPr>
        <p:spPr>
          <a:xfrm>
            <a:off x="6147093" y="3932449"/>
            <a:ext cx="5554726" cy="203132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Single intersections reporting only first result: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2.600 		 1.000 		 2.400</a:t>
            </a:r>
          </a:p>
          <a:p>
            <a:r>
              <a:rPr lang="en-US" sz="1400" dirty="0">
                <a:latin typeface="Courier New" panose="02070309020205020404" pitchFamily="49" charset="0"/>
                <a:cs typeface="Courier New" panose="02070309020205020404" pitchFamily="49" charset="0"/>
              </a:rPr>
              <a:t>Multiple intersections reporting all results: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10.833 		 4.167 		 10.000</a:t>
            </a:r>
          </a:p>
          <a:p>
            <a:r>
              <a:rPr lang="en-US" sz="1400" dirty="0">
                <a:latin typeface="Courier New" panose="02070309020205020404" pitchFamily="49" charset="0"/>
                <a:cs typeface="Courier New" panose="02070309020205020404" pitchFamily="49" charset="0"/>
              </a:rPr>
              <a:t>7.800 		 3.000 		 7.200</a:t>
            </a:r>
          </a:p>
          <a:p>
            <a:r>
              <a:rPr lang="en-US" sz="1400" dirty="0">
                <a:latin typeface="Courier New" panose="02070309020205020404" pitchFamily="49" charset="0"/>
                <a:cs typeface="Courier New" panose="02070309020205020404" pitchFamily="49" charset="0"/>
              </a:rPr>
              <a:t>6.500 		 2.500 		 6.000</a:t>
            </a:r>
          </a:p>
          <a:p>
            <a:r>
              <a:rPr lang="en-US" sz="1400" dirty="0">
                <a:latin typeface="Courier New" panose="02070309020205020404" pitchFamily="49" charset="0"/>
                <a:cs typeface="Courier New" panose="02070309020205020404" pitchFamily="49" charset="0"/>
              </a:rPr>
              <a:t>2.600 		 1.000 		 2.400</a:t>
            </a:r>
          </a:p>
        </p:txBody>
      </p:sp>
    </p:spTree>
    <p:extLst>
      <p:ext uri="{BB962C8B-B14F-4D97-AF65-F5344CB8AC3E}">
        <p14:creationId xmlns:p14="http://schemas.microsoft.com/office/powerpoint/2010/main" val="3396920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 is quite robust even to complex overlapping conditions</a:t>
            </a:r>
          </a:p>
        </p:txBody>
      </p:sp>
      <p:sp>
        <p:nvSpPr>
          <p:cNvPr id="4" name="TextBox 3"/>
          <p:cNvSpPr txBox="1"/>
          <p:nvPr/>
        </p:nvSpPr>
        <p:spPr>
          <a:xfrm>
            <a:off x="378829" y="4565065"/>
            <a:ext cx="7151317" cy="2292935"/>
          </a:xfrm>
          <a:prstGeom prst="rect">
            <a:avLst/>
          </a:prstGeom>
          <a:noFill/>
        </p:spPr>
        <p:txBody>
          <a:bodyPr wrap="none" rtlCol="0">
            <a:spAutoFit/>
          </a:bodyPr>
          <a:lstStyle/>
          <a:p>
            <a:r>
              <a:rPr lang="en-US" sz="1100" dirty="0">
                <a:solidFill>
                  <a:srgbClr val="228B22"/>
                </a:solidFill>
                <a:latin typeface="Courier New" panose="02070309020205020404" pitchFamily="49" charset="0"/>
              </a:rPr>
              <a:t>%% Advanced </a:t>
            </a:r>
            <a:r>
              <a:rPr lang="en-US" sz="1100" dirty="0" err="1">
                <a:solidFill>
                  <a:srgbClr val="228B22"/>
                </a:solidFill>
                <a:latin typeface="Courier New" panose="02070309020205020404" pitchFamily="49" charset="0"/>
              </a:rPr>
              <a:t>Multihit</a:t>
            </a:r>
            <a:r>
              <a:rPr lang="en-US" sz="1100" dirty="0">
                <a:solidFill>
                  <a:srgbClr val="228B22"/>
                </a:solidFill>
                <a:latin typeface="Courier New" panose="02070309020205020404" pitchFamily="49" charset="0"/>
              </a:rPr>
              <a:t> Overlapping  test 32 - super overlapping </a:t>
            </a:r>
            <a:r>
              <a:rPr lang="en-US" sz="1100" dirty="0" err="1">
                <a:solidFill>
                  <a:srgbClr val="228B22"/>
                </a:solidFill>
                <a:latin typeface="Courier New" panose="02070309020205020404" pitchFamily="49" charset="0"/>
              </a:rPr>
              <a:t>colinear</a:t>
            </a:r>
            <a:r>
              <a:rPr lang="en-US" sz="1100" dirty="0">
                <a:solidFill>
                  <a:srgbClr val="228B22"/>
                </a:solidFill>
                <a:latin typeface="Courier New" panose="02070309020205020404" pitchFamily="49" charset="0"/>
              </a:rPr>
              <a:t> 1 BACKWARDS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'Super overlapping </a:t>
            </a:r>
            <a:r>
              <a:rPr lang="en-US" sz="1100" dirty="0" err="1">
                <a:solidFill>
                  <a:srgbClr val="A020F0"/>
                </a:solidFill>
                <a:latin typeface="Courier New" panose="02070309020205020404" pitchFamily="49" charset="0"/>
              </a:rPr>
              <a:t>colinear</a:t>
            </a:r>
            <a:r>
              <a:rPr lang="en-US" sz="1100" dirty="0">
                <a:solidFill>
                  <a:srgbClr val="A020F0"/>
                </a:solidFill>
                <a:latin typeface="Courier New" panose="02070309020205020404" pitchFamily="49" charset="0"/>
              </a:rPr>
              <a:t> BACKWARDS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12 8; 14 10; 15 10];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[-3 10]; </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[15 10];</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print_more_results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a:t>
            </a:r>
          </a:p>
          <a:p>
            <a:endParaRPr lang="en-US" sz="1100" dirty="0"/>
          </a:p>
        </p:txBody>
      </p:sp>
      <p:pic>
        <p:nvPicPr>
          <p:cNvPr id="5" name="Picture 4"/>
          <p:cNvPicPr>
            <a:picLocks noChangeAspect="1"/>
          </p:cNvPicPr>
          <p:nvPr/>
        </p:nvPicPr>
        <p:blipFill>
          <a:blip r:embed="rId2"/>
          <a:stretch>
            <a:fillRect/>
          </a:stretch>
        </p:blipFill>
        <p:spPr>
          <a:xfrm>
            <a:off x="378829" y="1490525"/>
            <a:ext cx="3673016" cy="2754762"/>
          </a:xfrm>
          <a:prstGeom prst="rect">
            <a:avLst/>
          </a:prstGeom>
        </p:spPr>
      </p:pic>
      <p:sp>
        <p:nvSpPr>
          <p:cNvPr id="6" name="TextBox 5"/>
          <p:cNvSpPr txBox="1"/>
          <p:nvPr/>
        </p:nvSpPr>
        <p:spPr>
          <a:xfrm>
            <a:off x="6369087" y="1728374"/>
            <a:ext cx="5120120" cy="3139321"/>
          </a:xfrm>
          <a:prstGeom prst="rect">
            <a:avLst/>
          </a:prstGeom>
          <a:noFill/>
        </p:spPr>
        <p:txBody>
          <a:bodyPr wrap="none" rtlCol="0">
            <a:spAutoFit/>
          </a:bodyPr>
          <a:lstStyle/>
          <a:p>
            <a:r>
              <a:rPr lang="en-US" dirty="0"/>
              <a:t>GIVES:</a:t>
            </a:r>
          </a:p>
          <a:p>
            <a:r>
              <a:rPr lang="en-US" dirty="0"/>
              <a:t>Super overlapping </a:t>
            </a:r>
            <a:r>
              <a:rPr lang="en-US" dirty="0" err="1"/>
              <a:t>colinear</a:t>
            </a:r>
            <a:r>
              <a:rPr lang="en-US" dirty="0"/>
              <a:t> BACKWARDS result: </a:t>
            </a:r>
          </a:p>
          <a:p>
            <a:r>
              <a:rPr lang="fr-FR" dirty="0"/>
              <a:t>Distance     Location X      Location Y      </a:t>
            </a:r>
            <a:r>
              <a:rPr lang="fr-FR" dirty="0" err="1"/>
              <a:t>PathSegment</a:t>
            </a:r>
            <a:r>
              <a:rPr lang="fr-FR" dirty="0"/>
              <a:t> </a:t>
            </a:r>
          </a:p>
          <a:p>
            <a:r>
              <a:rPr lang="en-US" dirty="0"/>
              <a:t>5.000        10.000              10.000          1</a:t>
            </a:r>
          </a:p>
          <a:p>
            <a:r>
              <a:rPr lang="en-US" dirty="0"/>
              <a:t>5.000        10.000              10.000          2</a:t>
            </a:r>
          </a:p>
          <a:p>
            <a:r>
              <a:rPr lang="en-US" dirty="0"/>
              <a:t>1.000        14.000              10.000          3</a:t>
            </a:r>
          </a:p>
          <a:p>
            <a:r>
              <a:rPr lang="en-US" dirty="0"/>
              <a:t>0.000        15.000              10.000          4</a:t>
            </a:r>
          </a:p>
          <a:p>
            <a:r>
              <a:rPr lang="en-US" dirty="0"/>
              <a:t>15.000       0.000               10.000          1</a:t>
            </a:r>
          </a:p>
          <a:p>
            <a:r>
              <a:rPr lang="en-US" dirty="0"/>
              <a:t>1.000        14.000              10.000          4</a:t>
            </a:r>
          </a:p>
          <a:p>
            <a:endParaRPr lang="en-US" dirty="0"/>
          </a:p>
          <a:p>
            <a:endParaRPr lang="en-US" dirty="0"/>
          </a:p>
        </p:txBody>
      </p:sp>
    </p:spTree>
    <p:extLst>
      <p:ext uri="{BB962C8B-B14F-4D97-AF65-F5344CB8AC3E}">
        <p14:creationId xmlns:p14="http://schemas.microsoft.com/office/powerpoint/2010/main" val="4000190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traversals</a:t>
            </a:r>
          </a:p>
        </p:txBody>
      </p:sp>
    </p:spTree>
    <p:extLst>
      <p:ext uri="{BB962C8B-B14F-4D97-AF65-F5344CB8AC3E}">
        <p14:creationId xmlns:p14="http://schemas.microsoft.com/office/powerpoint/2010/main" val="1214754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352425" y="365125"/>
            <a:ext cx="11001375" cy="1325563"/>
          </a:xfrm>
        </p:spPr>
        <p:txBody>
          <a:bodyPr>
            <a:normAutofit fontScale="90000"/>
          </a:bodyPr>
          <a:lstStyle/>
          <a:p>
            <a:r>
              <a:rPr lang="en-US" sz="3600" dirty="0"/>
              <a:t>To find the intersection of a traversal with another, we use: </a:t>
            </a:r>
            <a:r>
              <a:rPr lang="en-US" sz="3600" dirty="0" err="1">
                <a:solidFill>
                  <a:srgbClr val="028009"/>
                </a:solidFill>
                <a:latin typeface="Courier New" panose="02070309020205020404" pitchFamily="49" charset="0"/>
              </a:rPr>
              <a:t>fcn_Path_findIntersectionsBetweenTraversals</a:t>
            </a:r>
            <a:br>
              <a:rPr lang="en-US" sz="3600" dirty="0">
                <a:solidFill>
                  <a:srgbClr val="028009"/>
                </a:solidFill>
                <a:latin typeface="Courier New" panose="02070309020205020404" pitchFamily="49" charset="0"/>
              </a:rPr>
            </a:br>
            <a:endParaRPr lang="en-US" dirty="0"/>
          </a:p>
        </p:txBody>
      </p:sp>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script_test_fcn_Path_findIntersectionsBetweenTraversals</a:t>
            </a:r>
            <a:r>
              <a:rPr lang="en-US" dirty="0">
                <a:solidFill>
                  <a:srgbClr val="028009"/>
                </a:solidFill>
                <a:latin typeface="Courier New" panose="02070309020205020404" pitchFamily="49" charset="0"/>
              </a:rPr>
              <a:t> </a:t>
            </a:r>
            <a:r>
              <a:rPr lang="en-US" dirty="0"/>
              <a:t>for this demo</a:t>
            </a:r>
          </a:p>
        </p:txBody>
      </p:sp>
      <p:pic>
        <p:nvPicPr>
          <p:cNvPr id="7" name="Picture 6">
            <a:extLst>
              <a:ext uri="{FF2B5EF4-FFF2-40B4-BE49-F238E27FC236}">
                <a16:creationId xmlns:a16="http://schemas.microsoft.com/office/drawing/2014/main" id="{0B5B9988-C585-4675-A4A2-526FA6C51C69}"/>
              </a:ext>
            </a:extLst>
          </p:cNvPr>
          <p:cNvPicPr>
            <a:picLocks noChangeAspect="1"/>
          </p:cNvPicPr>
          <p:nvPr/>
        </p:nvPicPr>
        <p:blipFill>
          <a:blip r:embed="rId2"/>
          <a:stretch>
            <a:fillRect/>
          </a:stretch>
        </p:blipFill>
        <p:spPr>
          <a:xfrm>
            <a:off x="556260" y="1995240"/>
            <a:ext cx="5334000" cy="4000500"/>
          </a:xfrm>
          <a:prstGeom prst="rect">
            <a:avLst/>
          </a:prstGeom>
        </p:spPr>
      </p:pic>
      <p:pic>
        <p:nvPicPr>
          <p:cNvPr id="9" name="Picture 8">
            <a:extLst>
              <a:ext uri="{FF2B5EF4-FFF2-40B4-BE49-F238E27FC236}">
                <a16:creationId xmlns:a16="http://schemas.microsoft.com/office/drawing/2014/main" id="{08EA705C-2969-4D99-BAC0-97660AE60780}"/>
              </a:ext>
            </a:extLst>
          </p:cNvPr>
          <p:cNvPicPr>
            <a:picLocks noChangeAspect="1"/>
          </p:cNvPicPr>
          <p:nvPr/>
        </p:nvPicPr>
        <p:blipFill>
          <a:blip r:embed="rId3"/>
          <a:stretch>
            <a:fillRect/>
          </a:stretch>
        </p:blipFill>
        <p:spPr>
          <a:xfrm>
            <a:off x="5890260" y="1995240"/>
            <a:ext cx="5334000" cy="4000500"/>
          </a:xfrm>
          <a:prstGeom prst="rect">
            <a:avLst/>
          </a:prstGeom>
        </p:spPr>
      </p:pic>
    </p:spTree>
    <p:extLst>
      <p:ext uri="{BB962C8B-B14F-4D97-AF65-F5344CB8AC3E}">
        <p14:creationId xmlns:p14="http://schemas.microsoft.com/office/powerpoint/2010/main" val="1665229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801314"/>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have to choose. To do this,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traversal</a:t>
            </a:r>
          </a:p>
        </p:txBody>
      </p:sp>
    </p:spTree>
    <p:extLst>
      <p:ext uri="{BB962C8B-B14F-4D97-AF65-F5344CB8AC3E}">
        <p14:creationId xmlns:p14="http://schemas.microsoft.com/office/powerpoint/2010/main" val="32264650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has the same functionality as snap-to-path, but takes in a traversal type</a:t>
            </a:r>
          </a:p>
        </p:txBody>
      </p:sp>
      <p:pic>
        <p:nvPicPr>
          <p:cNvPr id="3" name="Picture 2"/>
          <p:cNvPicPr>
            <a:picLocks noChangeAspect="1"/>
          </p:cNvPicPr>
          <p:nvPr/>
        </p:nvPicPr>
        <p:blipFill>
          <a:blip r:embed="rId2"/>
          <a:stretch>
            <a:fillRect/>
          </a:stretch>
        </p:blipFill>
        <p:spPr>
          <a:xfrm>
            <a:off x="696371" y="2364292"/>
            <a:ext cx="5334000" cy="4000500"/>
          </a:xfrm>
          <a:prstGeom prst="rect">
            <a:avLst/>
          </a:prstGeom>
        </p:spPr>
      </p:pic>
      <p:sp>
        <p:nvSpPr>
          <p:cNvPr id="4" name="TextBox 3"/>
          <p:cNvSpPr txBox="1"/>
          <p:nvPr/>
        </p:nvSpPr>
        <p:spPr>
          <a:xfrm>
            <a:off x="5861674" y="2531776"/>
            <a:ext cx="6268661" cy="938719"/>
          </a:xfrm>
          <a:prstGeom prst="rect">
            <a:avLst/>
          </a:prstGeom>
          <a:noFill/>
        </p:spPr>
        <p:txBody>
          <a:bodyPr wrap="square" rtlCol="0">
            <a:spAutoFit/>
          </a:bodyPr>
          <a:lstStyle/>
          <a:p>
            <a:r>
              <a:rPr lang="en-US" sz="1100" dirty="0"/>
              <a:t>Figure: 111,</a:t>
            </a:r>
          </a:p>
          <a:p>
            <a:r>
              <a:rPr lang="en-US" sz="1100" dirty="0"/>
              <a:t>		 Closest point is: 0.50 0.00 </a:t>
            </a:r>
          </a:p>
          <a:p>
            <a:r>
              <a:rPr lang="en-US" sz="1100" dirty="0"/>
              <a:t>		 Matched to the path segment given by indices 1 and 2, </a:t>
            </a:r>
          </a:p>
          <a:p>
            <a:r>
              <a:rPr lang="en-US" sz="1100" dirty="0"/>
              <a:t>		 S-coordinate is: 0.50, </a:t>
            </a:r>
          </a:p>
          <a:p>
            <a:r>
              <a:rPr lang="en-US" sz="1100" dirty="0"/>
              <a:t>		 </a:t>
            </a:r>
            <a:r>
              <a:rPr lang="en-US" sz="1100" dirty="0" err="1"/>
              <a:t>percent_along_length</a:t>
            </a:r>
            <a:r>
              <a:rPr lang="en-US" sz="1100" dirty="0"/>
              <a:t> is: 0.50</a:t>
            </a:r>
          </a:p>
        </p:txBody>
      </p:sp>
      <p:sp>
        <p:nvSpPr>
          <p:cNvPr id="5" name="TextBox 4"/>
          <p:cNvSpPr txBox="1"/>
          <p:nvPr/>
        </p:nvSpPr>
        <p:spPr>
          <a:xfrm>
            <a:off x="6797216" y="3733380"/>
            <a:ext cx="4069873" cy="2862322"/>
          </a:xfrm>
          <a:prstGeom prst="rect">
            <a:avLst/>
          </a:prstGeom>
          <a:noFill/>
        </p:spPr>
        <p:txBody>
          <a:bodyPr wrap="square" rtlCol="0">
            <a:spAutoFit/>
          </a:bodyPr>
          <a:lstStyle/>
          <a:p>
            <a:endParaRPr lang="en-US" sz="900" dirty="0"/>
          </a:p>
          <a:p>
            <a:r>
              <a:rPr lang="en-US" sz="900" dirty="0">
                <a:solidFill>
                  <a:srgbClr val="000000"/>
                </a:solidFill>
                <a:latin typeface="Courier New" panose="02070309020205020404" pitchFamily="49" charset="0"/>
              </a:rPr>
              <a:t>point = [0.5 0.2];</a:t>
            </a:r>
          </a:p>
          <a:p>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 = [0 0; 1 0; 2 0; 2 1];</a:t>
            </a:r>
          </a:p>
          <a:p>
            <a:r>
              <a:rPr lang="en-US" sz="900" dirty="0">
                <a:solidFill>
                  <a:srgbClr val="000000"/>
                </a:solidFill>
                <a:latin typeface="Courier New" panose="02070309020205020404" pitchFamily="49" charset="0"/>
              </a:rPr>
              <a:t>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a:t>
            </a:r>
          </a:p>
          <a:p>
            <a:r>
              <a:rPr lang="en-US" sz="900" dirty="0">
                <a:solidFill>
                  <a:srgbClr val="000000"/>
                </a:solidFill>
                <a:latin typeface="Courier New" panose="02070309020205020404" pitchFamily="49" charset="0"/>
              </a:rPr>
              <a:t>[closest_path_point,s_coordinate,path_point_yaw,first_path_point_index,</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second_path_point_index,percent_along_length</a:t>
            </a:r>
            <a:r>
              <a:rPr lang="en-US" sz="900" dirty="0">
                <a:solidFill>
                  <a:srgbClr val="000000"/>
                </a:solidFill>
                <a:latin typeface="Courier New" panose="02070309020205020404" pitchFamily="49" charset="0"/>
              </a:rPr>
              <a:t>] =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fcn_Path_snapPointOntoNearestTraversal</a:t>
            </a:r>
            <a:r>
              <a:rPr lang="en-US" sz="900" dirty="0">
                <a:solidFill>
                  <a:srgbClr val="000000"/>
                </a:solidFill>
                <a:latin typeface="Courier New" panose="02070309020205020404" pitchFamily="49" charset="0"/>
              </a:rPr>
              <a:t>(point, </a:t>
            </a:r>
            <a:r>
              <a:rPr lang="en-US" sz="900" dirty="0" err="1">
                <a:solidFill>
                  <a:srgbClr val="000000"/>
                </a:solidFill>
                <a:latin typeface="Courier New" panose="02070309020205020404" pitchFamily="49" charset="0"/>
              </a:rPr>
              <a:t>traversal,fignum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A020F0"/>
                </a:solidFill>
                <a:latin typeface="Courier New" panose="02070309020205020404" pitchFamily="49" charset="0"/>
              </a:rPr>
              <a:t>'Figure: %d,\n\t\t Closest point is: %.2f %.2f \n\t\t Matched to the path segment given by indices %d and %d, \n\t\t S-coordinate is: %.2f, \n\t\t </a:t>
            </a:r>
            <a:r>
              <a:rPr lang="en-US" sz="900" dirty="0" err="1">
                <a:solidFill>
                  <a:srgbClr val="A020F0"/>
                </a:solidFill>
                <a:latin typeface="Courier New" panose="02070309020205020404" pitchFamily="49" charset="0"/>
              </a:rPr>
              <a:t>percent_along_length</a:t>
            </a:r>
            <a:r>
              <a:rPr lang="en-US" sz="900" dirty="0">
                <a:solidFill>
                  <a:srgbClr val="A020F0"/>
                </a:solidFill>
                <a:latin typeface="Courier New" panose="02070309020205020404" pitchFamily="49" charset="0"/>
              </a:rPr>
              <a:t> is: %.2f\n'</a:t>
            </a:r>
            <a:r>
              <a:rPr lang="en-US" sz="900" dirty="0">
                <a:solidFill>
                  <a:srgbClr val="000000"/>
                </a:solidFill>
                <a:latin typeface="Courier New" panose="02070309020205020404" pitchFamily="49" charset="0"/>
              </a:rPr>
              <a:t>,</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(1,1),</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(1,2),</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first_path_point_index,second_path_point_index</a:t>
            </a:r>
            <a:r>
              <a:rPr lang="en-US" sz="900" dirty="0">
                <a:solidFill>
                  <a:srgbClr val="000000"/>
                </a:solidFill>
                <a:latin typeface="Courier New" panose="02070309020205020404" pitchFamily="49" charset="0"/>
              </a:rPr>
              <a:t>,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s_coordinate</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percent_along_length</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52809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Trimming a path</a:t>
            </a:r>
          </a:p>
        </p:txBody>
      </p:sp>
      <p:sp>
        <p:nvSpPr>
          <p:cNvPr id="3" name="Text Placeholder 2">
            <a:extLst>
              <a:ext uri="{FF2B5EF4-FFF2-40B4-BE49-F238E27FC236}">
                <a16:creationId xmlns:a16="http://schemas.microsoft.com/office/drawing/2014/main" id="{3FE7CBE9-F8C0-4A70-BC24-BC616DE0AA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3192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br>
              <a:rPr lang="en-US" dirty="0"/>
            </a:br>
            <a:r>
              <a:rPr lang="en-US" dirty="0"/>
              <a:t>Removing pinch points within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Trimming out sections of traversals given certain station points</a:t>
            </a:r>
          </a:p>
        </p:txBody>
      </p:sp>
    </p:spTree>
    <p:extLst>
      <p:ext uri="{BB962C8B-B14F-4D97-AF65-F5344CB8AC3E}">
        <p14:creationId xmlns:p14="http://schemas.microsoft.com/office/powerpoint/2010/main" val="4035366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6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Removing pinch points within a traversal</a:t>
            </a:r>
          </a:p>
        </p:txBody>
      </p:sp>
    </p:spTree>
    <p:extLst>
      <p:ext uri="{BB962C8B-B14F-4D97-AF65-F5344CB8AC3E}">
        <p14:creationId xmlns:p14="http://schemas.microsoft.com/office/powerpoint/2010/main" val="3412143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a:bodyPr>
          <a:lstStyle/>
          <a:p>
            <a:r>
              <a:rPr lang="en-US" dirty="0"/>
              <a:t>To remove a pinch point, we use the function:</a:t>
            </a:r>
            <a:br>
              <a:rPr lang="en-US" dirty="0"/>
            </a:br>
            <a:r>
              <a:rPr lang="en-US" sz="3200" b="0" i="0" u="none" strike="noStrike" baseline="0" dirty="0" err="1">
                <a:solidFill>
                  <a:srgbClr val="028009"/>
                </a:solidFill>
                <a:latin typeface="Courier New" panose="02070309020205020404" pitchFamily="49" charset="0"/>
              </a:rPr>
              <a:t>fcn_Path_removePinchPointInTraversal</a:t>
            </a:r>
            <a:endParaRPr lang="en-US" dirty="0"/>
          </a:p>
        </p:txBody>
      </p:sp>
      <p:sp>
        <p:nvSpPr>
          <p:cNvPr id="9" name="Content Placeholder 8">
            <a:extLst>
              <a:ext uri="{FF2B5EF4-FFF2-40B4-BE49-F238E27FC236}">
                <a16:creationId xmlns:a16="http://schemas.microsoft.com/office/drawing/2014/main" id="{5F1D50B8-19C8-4AE6-92BF-5A0400B04625}"/>
              </a:ext>
            </a:extLst>
          </p:cNvPr>
          <p:cNvSpPr>
            <a:spLocks noGrp="1"/>
          </p:cNvSpPr>
          <p:nvPr>
            <p:ph idx="1"/>
          </p:nvPr>
        </p:nvSpPr>
        <p:spPr>
          <a:xfrm>
            <a:off x="838200" y="1825625"/>
            <a:ext cx="5012724" cy="4351338"/>
          </a:xfrm>
        </p:spPr>
        <p:txBody>
          <a:bodyPr>
            <a:normAutofit/>
          </a:bodyPr>
          <a:lstStyle/>
          <a:p>
            <a:pPr marL="0" indent="0">
              <a:buNone/>
            </a:pPr>
            <a:r>
              <a:rPr lang="en-US" dirty="0"/>
              <a:t>Pinch points are where a path crosses back onto itself, creating a loop. The minimum traversal along the path to go from start to end is to NOT go through the loop, but to jump at the "pinch point", thereby avoiding the loop or self-crossing area. The resulting path is one without "pinch points". </a:t>
            </a:r>
          </a:p>
          <a:p>
            <a:pPr marL="0" indent="0">
              <a:buNone/>
            </a:pPr>
            <a:endParaRPr lang="en-US" dirty="0"/>
          </a:p>
        </p:txBody>
      </p:sp>
      <p:pic>
        <p:nvPicPr>
          <p:cNvPr id="8" name="Picture 7">
            <a:extLst>
              <a:ext uri="{FF2B5EF4-FFF2-40B4-BE49-F238E27FC236}">
                <a16:creationId xmlns:a16="http://schemas.microsoft.com/office/drawing/2014/main" id="{F03AF244-E3A8-4BAB-B3F7-15B560E4FCC6}"/>
              </a:ext>
            </a:extLst>
          </p:cNvPr>
          <p:cNvPicPr>
            <a:picLocks noChangeAspect="1"/>
          </p:cNvPicPr>
          <p:nvPr/>
        </p:nvPicPr>
        <p:blipFill>
          <a:blip r:embed="rId2"/>
          <a:stretch>
            <a:fillRect/>
          </a:stretch>
        </p:blipFill>
        <p:spPr>
          <a:xfrm>
            <a:off x="5850924" y="2133085"/>
            <a:ext cx="5334000" cy="4000500"/>
          </a:xfrm>
          <a:prstGeom prst="rect">
            <a:avLst/>
          </a:prstGeom>
        </p:spPr>
      </p:pic>
    </p:spTree>
    <p:extLst>
      <p:ext uri="{BB962C8B-B14F-4D97-AF65-F5344CB8AC3E}">
        <p14:creationId xmlns:p14="http://schemas.microsoft.com/office/powerpoint/2010/main" val="12175539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fontScale="90000"/>
          </a:bodyPr>
          <a:lstStyle/>
          <a:p>
            <a:r>
              <a:rPr lang="en-US" dirty="0"/>
              <a:t>This function is particularly useful to correct offset paths, which twist back onto themselves when created by an offset projection process</a:t>
            </a:r>
          </a:p>
        </p:txBody>
      </p:sp>
      <p:sp>
        <p:nvSpPr>
          <p:cNvPr id="3" name="Content Placeholder 2">
            <a:extLst>
              <a:ext uri="{FF2B5EF4-FFF2-40B4-BE49-F238E27FC236}">
                <a16:creationId xmlns:a16="http://schemas.microsoft.com/office/drawing/2014/main" id="{E6E001B2-5A88-48EC-92AA-A2F4C5823ED7}"/>
              </a:ext>
            </a:extLst>
          </p:cNvPr>
          <p:cNvSpPr>
            <a:spLocks noGrp="1"/>
          </p:cNvSpPr>
          <p:nvPr>
            <p:ph idx="1"/>
          </p:nvPr>
        </p:nvSpPr>
        <p:spPr/>
        <p:txBody>
          <a:bodyPr/>
          <a:lstStyle/>
          <a:p>
            <a:pPr marL="0" indent="0">
              <a:buNone/>
            </a:pPr>
            <a:r>
              <a:rPr lang="en-US" dirty="0"/>
              <a:t>This function is also very useful to clean up weird polytopes that are self-crossing when traversing around an edge</a:t>
            </a:r>
          </a:p>
        </p:txBody>
      </p:sp>
      <p:pic>
        <p:nvPicPr>
          <p:cNvPr id="4" name="Picture 3">
            <a:extLst>
              <a:ext uri="{FF2B5EF4-FFF2-40B4-BE49-F238E27FC236}">
                <a16:creationId xmlns:a16="http://schemas.microsoft.com/office/drawing/2014/main" id="{3A177815-FFDF-4D99-AA60-C6E6C27AA619}"/>
              </a:ext>
            </a:extLst>
          </p:cNvPr>
          <p:cNvPicPr>
            <a:picLocks noChangeAspect="1"/>
          </p:cNvPicPr>
          <p:nvPr/>
        </p:nvPicPr>
        <p:blipFill>
          <a:blip r:embed="rId2"/>
          <a:stretch>
            <a:fillRect/>
          </a:stretch>
        </p:blipFill>
        <p:spPr>
          <a:xfrm>
            <a:off x="6019800" y="2857500"/>
            <a:ext cx="5334000" cy="4000500"/>
          </a:xfrm>
          <a:prstGeom prst="rect">
            <a:avLst/>
          </a:prstGeom>
        </p:spPr>
      </p:pic>
      <p:pic>
        <p:nvPicPr>
          <p:cNvPr id="6" name="Picture 5">
            <a:extLst>
              <a:ext uri="{FF2B5EF4-FFF2-40B4-BE49-F238E27FC236}">
                <a16:creationId xmlns:a16="http://schemas.microsoft.com/office/drawing/2014/main" id="{2BB0F983-027F-48E7-9B6B-F57D23D0A4C5}"/>
              </a:ext>
            </a:extLst>
          </p:cNvPr>
          <p:cNvPicPr>
            <a:picLocks noChangeAspect="1"/>
          </p:cNvPicPr>
          <p:nvPr/>
        </p:nvPicPr>
        <p:blipFill>
          <a:blip r:embed="rId3"/>
          <a:stretch>
            <a:fillRect/>
          </a:stretch>
        </p:blipFill>
        <p:spPr>
          <a:xfrm>
            <a:off x="838200" y="2857500"/>
            <a:ext cx="5334000" cy="4000500"/>
          </a:xfrm>
          <a:prstGeom prst="rect">
            <a:avLst/>
          </a:prstGeom>
        </p:spPr>
      </p:pic>
    </p:spTree>
    <p:extLst>
      <p:ext uri="{BB962C8B-B14F-4D97-AF65-F5344CB8AC3E}">
        <p14:creationId xmlns:p14="http://schemas.microsoft.com/office/powerpoint/2010/main" val="3167215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Projecting from a path normally outward</a:t>
            </a:r>
          </a:p>
        </p:txBody>
      </p:sp>
      <p:sp>
        <p:nvSpPr>
          <p:cNvPr id="3" name="Subtitle 2">
            <a:extLst>
              <a:ext uri="{FF2B5EF4-FFF2-40B4-BE49-F238E27FC236}">
                <a16:creationId xmlns:a16="http://schemas.microsoft.com/office/drawing/2014/main" id="{0D062289-22D8-49D3-9904-FC98030B7A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69065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br>
              <a:rPr lang="en-US" dirty="0"/>
            </a:br>
            <a:r>
              <a:rPr lang="en-US" dirty="0"/>
              <a:t>Finding intersections from one traversal to another traversal</a:t>
            </a:r>
            <a:br>
              <a:rPr lang="en-US" dirty="0"/>
            </a:br>
            <a:r>
              <a:rPr lang="en-US" dirty="0"/>
              <a:t>Finding intersections from one traversal to many other traversals</a:t>
            </a:r>
            <a:br>
              <a:rPr lang="en-US" dirty="0"/>
            </a:br>
            <a:r>
              <a:rPr lang="en-US" dirty="0"/>
              <a:t>Converting a traversal in XY coordinates to SY coordinates</a:t>
            </a:r>
            <a:br>
              <a:rPr lang="en-US" dirty="0"/>
            </a:b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57022" cy="2748063"/>
          </a:xfrm>
        </p:spPr>
        <p:txBody>
          <a:bodyPr>
            <a:normAutofit/>
          </a:bodyPr>
          <a:lstStyle/>
          <a:p>
            <a:r>
              <a:rPr lang="en-US" sz="3600" dirty="0"/>
              <a:t>This capability is implemented in </a:t>
            </a:r>
            <a:r>
              <a:rPr lang="en-US" sz="2400" dirty="0" err="1">
                <a:solidFill>
                  <a:srgbClr val="228B22"/>
                </a:solidFill>
                <a:latin typeface="Courier New" panose="02070309020205020404" pitchFamily="49" charset="0"/>
              </a:rPr>
              <a:t>fcn_Path_findOrthogonalTraversalVectorsAtStations</a:t>
            </a:r>
            <a:br>
              <a:rPr lang="en-US" sz="3600" dirty="0">
                <a:solidFill>
                  <a:srgbClr val="228B22"/>
                </a:solidFill>
                <a:latin typeface="Courier New" panose="02070309020205020404" pitchFamily="49" charset="0"/>
              </a:rPr>
            </a:br>
            <a:endParaRPr lang="en-US" sz="3600" dirty="0"/>
          </a:p>
        </p:txBody>
      </p:sp>
      <p:sp>
        <p:nvSpPr>
          <p:cNvPr id="4" name="Text Box 1"/>
          <p:cNvSpPr txBox="1"/>
          <p:nvPr/>
        </p:nvSpPr>
        <p:spPr>
          <a:xfrm>
            <a:off x="7953307" y="2243352"/>
            <a:ext cx="3813483" cy="60356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fcn_Path_findOrthogonalTraversalVectorsAtStations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station_queries,central_traversal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a:t>
            </a:r>
            <a:r>
              <a:rPr lang="en-US" sz="500" dirty="0">
                <a:solidFill>
                  <a:srgbClr val="228B22"/>
                </a:solidFill>
                <a:latin typeface="Courier New" panose="02070309020205020404" pitchFamily="49" charset="0"/>
              </a:rPr>
              <a:t>: an N x 1 vector containing the station on the</a:t>
            </a:r>
          </a:p>
          <a:p>
            <a:r>
              <a:rPr lang="en-US" sz="500" dirty="0">
                <a:solidFill>
                  <a:srgbClr val="228B22"/>
                </a:solidFill>
                <a:latin typeface="Courier New" panose="02070309020205020404" pitchFamily="49" charset="0"/>
              </a:rPr>
              <a:t>%      central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DEPENDENCIES: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fcn_Path_checkInputsToFunctions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EXAMPLES:</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See the script: </a:t>
            </a:r>
            <a:r>
              <a:rPr lang="en-US" sz="500" dirty="0" err="1">
                <a:solidFill>
                  <a:srgbClr val="228B22"/>
                </a:solidFill>
                <a:latin typeface="Courier New" panose="02070309020205020404" pitchFamily="49" charset="0"/>
              </a:rPr>
              <a:t>script_test_fcn_Path_findOrthogonalTraversalVectorsAtStations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for a full test suite.</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6734092"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p:txBody>
          <a:bodyPr>
            <a:noAutofit/>
          </a:bodyPr>
          <a:lstStyle/>
          <a:p>
            <a:r>
              <a:rPr lang="en-US" sz="3200" dirty="0"/>
              <a:t>Why is “normal” in quotes? Because the definition of normal is unclear! Particularly at an internal vertex, it can be very unclear what to use as a normal vector. </a:t>
            </a:r>
          </a:p>
        </p:txBody>
      </p:sp>
      <p:sp>
        <p:nvSpPr>
          <p:cNvPr id="11" name="Content Placeholder 10">
            <a:extLst>
              <a:ext uri="{FF2B5EF4-FFF2-40B4-BE49-F238E27FC236}">
                <a16:creationId xmlns:a16="http://schemas.microsoft.com/office/drawing/2014/main" id="{F8855241-7309-4F05-91C1-E1D121BAA67C}"/>
              </a:ext>
            </a:extLst>
          </p:cNvPr>
          <p:cNvSpPr>
            <a:spLocks noGrp="1"/>
          </p:cNvSpPr>
          <p:nvPr>
            <p:ph idx="1"/>
          </p:nvPr>
        </p:nvSpPr>
        <p:spPr/>
        <p:txBody>
          <a:bodyPr>
            <a:normAutofit/>
          </a:bodyPr>
          <a:lstStyle/>
          <a:p>
            <a:pPr marL="0" indent="0">
              <a:buNone/>
            </a:pPr>
            <a:r>
              <a:rPr lang="en-US" sz="2000" dirty="0"/>
              <a:t>Here are 4 options:</a:t>
            </a:r>
          </a:p>
          <a:p>
            <a:pPr marL="514350" indent="-514350">
              <a:buAutoNum type="arabicParenR"/>
            </a:pPr>
            <a:r>
              <a:rPr lang="en-US" sz="2000" dirty="0"/>
              <a:t>use previous segment so projection vector to define orthogonality, </a:t>
            </a:r>
          </a:p>
          <a:p>
            <a:pPr marL="514350" indent="-514350">
              <a:buAutoNum type="arabicParenR"/>
            </a:pPr>
            <a:r>
              <a:rPr lang="en-US" sz="2000" dirty="0"/>
              <a:t>use following segment, </a:t>
            </a:r>
          </a:p>
          <a:p>
            <a:pPr marL="514350" indent="-514350">
              <a:buAutoNum type="arabicParenR"/>
            </a:pPr>
            <a:r>
              <a:rPr lang="en-US" sz="2000" dirty="0"/>
              <a:t>average both previous and following, using average only at vertex, and </a:t>
            </a:r>
          </a:p>
          <a:p>
            <a:pPr marL="514350" indent="-514350">
              <a:buAutoNum type="arabicParenR"/>
            </a:pPr>
            <a:r>
              <a:rPr lang="en-US" sz="2000" dirty="0"/>
              <a:t>average both everywhere (which is smooth, but almost no vectors are actually orthogonal!)</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06866" y="4181480"/>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823" y="4181480"/>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8769" y="4181480"/>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181480"/>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another traversal</a:t>
            </a:r>
          </a:p>
        </p:txBody>
      </p:sp>
    </p:spTree>
    <p:extLst>
      <p:ext uri="{BB962C8B-B14F-4D97-AF65-F5344CB8AC3E}">
        <p14:creationId xmlns:p14="http://schemas.microsoft.com/office/powerpoint/2010/main" val="1019259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634066"/>
            <a:ext cx="11559988" cy="1325563"/>
          </a:xfrm>
        </p:spPr>
        <p:txBody>
          <a:bodyPr>
            <a:noAutofit/>
          </a:bodyPr>
          <a:lstStyle/>
          <a:p>
            <a:r>
              <a:rPr lang="en-US" sz="2800" dirty="0"/>
              <a:t>The function, </a:t>
            </a:r>
            <a:r>
              <a:rPr lang="en-US" sz="2800" dirty="0" err="1">
                <a:solidFill>
                  <a:srgbClr val="228B22"/>
                </a:solidFill>
                <a:latin typeface="Courier New" panose="02070309020205020404" pitchFamily="49" charset="0"/>
              </a:rPr>
              <a:t>fcn_Path_findOrthogonalHitFromTraversalToTraversal</a:t>
            </a:r>
            <a:r>
              <a:rPr lang="en-US" sz="2800" dirty="0"/>
              <a:t>, finds the points on traversals nearby a given traversal that are closest to given station points, assuming orthogonal projections or variants set by a flag</a:t>
            </a:r>
          </a:p>
        </p:txBody>
      </p:sp>
      <p:pic>
        <p:nvPicPr>
          <p:cNvPr id="3" name="Picture 2"/>
          <p:cNvPicPr>
            <a:picLocks noChangeAspect="1"/>
          </p:cNvPicPr>
          <p:nvPr/>
        </p:nvPicPr>
        <p:blipFill>
          <a:blip r:embed="rId2"/>
          <a:stretch>
            <a:fillRect/>
          </a:stretch>
        </p:blipFill>
        <p:spPr>
          <a:xfrm>
            <a:off x="8801100" y="3257549"/>
            <a:ext cx="3048000" cy="2286000"/>
          </a:xfrm>
          <a:prstGeom prst="rect">
            <a:avLst/>
          </a:prstGeom>
        </p:spPr>
      </p:pic>
      <p:pic>
        <p:nvPicPr>
          <p:cNvPr id="4" name="Picture 3"/>
          <p:cNvPicPr>
            <a:picLocks noChangeAspect="1"/>
          </p:cNvPicPr>
          <p:nvPr/>
        </p:nvPicPr>
        <p:blipFill>
          <a:blip r:embed="rId3"/>
          <a:stretch>
            <a:fillRect/>
          </a:stretch>
        </p:blipFill>
        <p:spPr>
          <a:xfrm>
            <a:off x="5924216" y="3257549"/>
            <a:ext cx="3048000" cy="2286000"/>
          </a:xfrm>
          <a:prstGeom prst="rect">
            <a:avLst/>
          </a:prstGeom>
        </p:spPr>
      </p:pic>
      <p:pic>
        <p:nvPicPr>
          <p:cNvPr id="5" name="Picture 4"/>
          <p:cNvPicPr>
            <a:picLocks noChangeAspect="1"/>
          </p:cNvPicPr>
          <p:nvPr/>
        </p:nvPicPr>
        <p:blipFill>
          <a:blip r:embed="rId4"/>
          <a:stretch>
            <a:fillRect/>
          </a:stretch>
        </p:blipFill>
        <p:spPr>
          <a:xfrm>
            <a:off x="3047332" y="3257549"/>
            <a:ext cx="3048000" cy="2286000"/>
          </a:xfrm>
          <a:prstGeom prst="rect">
            <a:avLst/>
          </a:prstGeom>
        </p:spPr>
      </p:pic>
      <p:pic>
        <p:nvPicPr>
          <p:cNvPr id="6" name="Picture 5"/>
          <p:cNvPicPr>
            <a:picLocks noChangeAspect="1"/>
          </p:cNvPicPr>
          <p:nvPr/>
        </p:nvPicPr>
        <p:blipFill>
          <a:blip r:embed="rId5"/>
          <a:stretch>
            <a:fillRect/>
          </a:stretch>
        </p:blipFill>
        <p:spPr>
          <a:xfrm>
            <a:off x="170448" y="3257549"/>
            <a:ext cx="3048000" cy="2286000"/>
          </a:xfrm>
          <a:prstGeom prst="rect">
            <a:avLst/>
          </a:prstGeom>
        </p:spPr>
      </p:pic>
      <p:sp>
        <p:nvSpPr>
          <p:cNvPr id="7" name="TextBox 6"/>
          <p:cNvSpPr txBox="1"/>
          <p:nvPr/>
        </p:nvSpPr>
        <p:spPr>
          <a:xfrm flipH="1">
            <a:off x="1555682" y="6166184"/>
            <a:ext cx="7416534" cy="646331"/>
          </a:xfrm>
          <a:prstGeom prst="rect">
            <a:avLst/>
          </a:prstGeom>
          <a:noFill/>
        </p:spPr>
        <p:txBody>
          <a:bodyPr wrap="square" rtlCol="0">
            <a:spAutoFit/>
          </a:bodyPr>
          <a:lstStyle/>
          <a:p>
            <a:r>
              <a:rPr lang="en-US" dirty="0"/>
              <a:t>This is from the averaging example in the script:</a:t>
            </a:r>
            <a:br>
              <a:rPr lang="en-US" dirty="0"/>
            </a:br>
            <a:r>
              <a:rPr lang="en-US" dirty="0"/>
              <a:t>script_test_fcn_Path_findOrthogonalHitFromTraversalToTraversal.m </a:t>
            </a:r>
          </a:p>
        </p:txBody>
      </p:sp>
    </p:spTree>
    <p:extLst>
      <p:ext uri="{BB962C8B-B14F-4D97-AF65-F5344CB8AC3E}">
        <p14:creationId xmlns:p14="http://schemas.microsoft.com/office/powerpoint/2010/main" val="2667916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C5F1-DBF9-423D-9784-4CEAC0890EFD}"/>
              </a:ext>
            </a:extLst>
          </p:cNvPr>
          <p:cNvSpPr>
            <a:spLocks noGrp="1"/>
          </p:cNvSpPr>
          <p:nvPr>
            <p:ph type="title"/>
          </p:nvPr>
        </p:nvSpPr>
        <p:spPr>
          <a:xfrm>
            <a:off x="838200" y="1060865"/>
            <a:ext cx="10515600" cy="1325563"/>
          </a:xfrm>
        </p:spPr>
        <p:txBody>
          <a:bodyPr>
            <a:normAutofit fontScale="90000"/>
          </a:bodyPr>
          <a:lstStyle/>
          <a:p>
            <a:r>
              <a:rPr lang="en-US" dirty="0"/>
              <a:t>The result will give a positive or negative distance value, depending if it is to the left (positive cross-product) or right (negative) direction relative to the traversal.</a:t>
            </a:r>
          </a:p>
        </p:txBody>
      </p:sp>
      <p:pic>
        <p:nvPicPr>
          <p:cNvPr id="4" name="Picture 3">
            <a:extLst>
              <a:ext uri="{FF2B5EF4-FFF2-40B4-BE49-F238E27FC236}">
                <a16:creationId xmlns:a16="http://schemas.microsoft.com/office/drawing/2014/main" id="{D6A4193A-BBB8-4FA9-9059-E87C86A0EDD6}"/>
              </a:ext>
            </a:extLst>
          </p:cNvPr>
          <p:cNvPicPr>
            <a:picLocks noChangeAspect="1"/>
          </p:cNvPicPr>
          <p:nvPr/>
        </p:nvPicPr>
        <p:blipFill>
          <a:blip r:embed="rId2"/>
          <a:stretch>
            <a:fillRect/>
          </a:stretch>
        </p:blipFill>
        <p:spPr>
          <a:xfrm>
            <a:off x="337930" y="2857500"/>
            <a:ext cx="5334000" cy="4000500"/>
          </a:xfrm>
          <a:prstGeom prst="rect">
            <a:avLst/>
          </a:prstGeom>
        </p:spPr>
      </p:pic>
      <p:pic>
        <p:nvPicPr>
          <p:cNvPr id="6" name="Picture 5">
            <a:extLst>
              <a:ext uri="{FF2B5EF4-FFF2-40B4-BE49-F238E27FC236}">
                <a16:creationId xmlns:a16="http://schemas.microsoft.com/office/drawing/2014/main" id="{520F5F75-B854-4672-85D4-4500ED3E8296}"/>
              </a:ext>
            </a:extLst>
          </p:cNvPr>
          <p:cNvPicPr>
            <a:picLocks noChangeAspect="1"/>
          </p:cNvPicPr>
          <p:nvPr/>
        </p:nvPicPr>
        <p:blipFill>
          <a:blip r:embed="rId3"/>
          <a:stretch>
            <a:fillRect/>
          </a:stretch>
        </p:blipFill>
        <p:spPr>
          <a:xfrm>
            <a:off x="5671930" y="2857500"/>
            <a:ext cx="5334000" cy="4000500"/>
          </a:xfrm>
          <a:prstGeom prst="rect">
            <a:avLst/>
          </a:prstGeom>
        </p:spPr>
      </p:pic>
    </p:spTree>
    <p:extLst>
      <p:ext uri="{BB962C8B-B14F-4D97-AF65-F5344CB8AC3E}">
        <p14:creationId xmlns:p14="http://schemas.microsoft.com/office/powerpoint/2010/main" val="2920083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limit the search radius for intersections, in this case to 1.5 meters.</a:t>
            </a:r>
          </a:p>
        </p:txBody>
      </p:sp>
      <p:pic>
        <p:nvPicPr>
          <p:cNvPr id="8" name="Picture 7">
            <a:extLst>
              <a:ext uri="{FF2B5EF4-FFF2-40B4-BE49-F238E27FC236}">
                <a16:creationId xmlns:a16="http://schemas.microsoft.com/office/drawing/2014/main" id="{DA2D4A7A-2022-4130-A090-806E9FD5DD33}"/>
              </a:ext>
            </a:extLst>
          </p:cNvPr>
          <p:cNvPicPr>
            <a:picLocks noChangeAspect="1"/>
          </p:cNvPicPr>
          <p:nvPr/>
        </p:nvPicPr>
        <p:blipFill>
          <a:blip r:embed="rId2"/>
          <a:stretch>
            <a:fillRect/>
          </a:stretch>
        </p:blipFill>
        <p:spPr>
          <a:xfrm>
            <a:off x="8801100" y="3588483"/>
            <a:ext cx="3048000" cy="2286000"/>
          </a:xfrm>
          <a:prstGeom prst="rect">
            <a:avLst/>
          </a:prstGeom>
        </p:spPr>
      </p:pic>
      <p:pic>
        <p:nvPicPr>
          <p:cNvPr id="10" name="Picture 9">
            <a:extLst>
              <a:ext uri="{FF2B5EF4-FFF2-40B4-BE49-F238E27FC236}">
                <a16:creationId xmlns:a16="http://schemas.microsoft.com/office/drawing/2014/main" id="{72F8E235-8CDF-429D-B9D5-738D3252A0AC}"/>
              </a:ext>
            </a:extLst>
          </p:cNvPr>
          <p:cNvPicPr>
            <a:picLocks noChangeAspect="1"/>
          </p:cNvPicPr>
          <p:nvPr/>
        </p:nvPicPr>
        <p:blipFill>
          <a:blip r:embed="rId3"/>
          <a:stretch>
            <a:fillRect/>
          </a:stretch>
        </p:blipFill>
        <p:spPr>
          <a:xfrm>
            <a:off x="5913804" y="2790825"/>
            <a:ext cx="3048000" cy="2286000"/>
          </a:xfrm>
          <a:prstGeom prst="rect">
            <a:avLst/>
          </a:prstGeom>
        </p:spPr>
      </p:pic>
      <p:pic>
        <p:nvPicPr>
          <p:cNvPr id="12" name="Picture 11">
            <a:extLst>
              <a:ext uri="{FF2B5EF4-FFF2-40B4-BE49-F238E27FC236}">
                <a16:creationId xmlns:a16="http://schemas.microsoft.com/office/drawing/2014/main" id="{62B4C879-73AA-40C6-9FC6-3372EC5E407B}"/>
              </a:ext>
            </a:extLst>
          </p:cNvPr>
          <p:cNvPicPr>
            <a:picLocks noChangeAspect="1"/>
          </p:cNvPicPr>
          <p:nvPr/>
        </p:nvPicPr>
        <p:blipFill>
          <a:blip r:embed="rId4"/>
          <a:stretch>
            <a:fillRect/>
          </a:stretch>
        </p:blipFill>
        <p:spPr>
          <a:xfrm>
            <a:off x="3026508" y="3588483"/>
            <a:ext cx="3048000" cy="2286000"/>
          </a:xfrm>
          <a:prstGeom prst="rect">
            <a:avLst/>
          </a:prstGeom>
        </p:spPr>
      </p:pic>
      <p:pic>
        <p:nvPicPr>
          <p:cNvPr id="14" name="Picture 13">
            <a:extLst>
              <a:ext uri="{FF2B5EF4-FFF2-40B4-BE49-F238E27FC236}">
                <a16:creationId xmlns:a16="http://schemas.microsoft.com/office/drawing/2014/main" id="{88A57056-AE7D-433A-B464-36C5F0395D28}"/>
              </a:ext>
            </a:extLst>
          </p:cNvPr>
          <p:cNvPicPr>
            <a:picLocks noChangeAspect="1"/>
          </p:cNvPicPr>
          <p:nvPr/>
        </p:nvPicPr>
        <p:blipFill>
          <a:blip r:embed="rId5"/>
          <a:stretch>
            <a:fillRect/>
          </a:stretch>
        </p:blipFill>
        <p:spPr>
          <a:xfrm>
            <a:off x="139212" y="2790825"/>
            <a:ext cx="3048000" cy="2286000"/>
          </a:xfrm>
          <a:prstGeom prst="rect">
            <a:avLst/>
          </a:prstGeom>
        </p:spPr>
      </p:pic>
    </p:spTree>
    <p:extLst>
      <p:ext uri="{BB962C8B-B14F-4D97-AF65-F5344CB8AC3E}">
        <p14:creationId xmlns:p14="http://schemas.microsoft.com/office/powerpoint/2010/main" val="422340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also works for negative distances. Here are results for a search radius of 1.5 meters.</a:t>
            </a:r>
          </a:p>
        </p:txBody>
      </p:sp>
      <p:pic>
        <p:nvPicPr>
          <p:cNvPr id="8" name="Picture 7">
            <a:extLst>
              <a:ext uri="{FF2B5EF4-FFF2-40B4-BE49-F238E27FC236}">
                <a16:creationId xmlns:a16="http://schemas.microsoft.com/office/drawing/2014/main" id="{70CD0937-707D-49DE-88C8-B0F857DFF43F}"/>
              </a:ext>
            </a:extLst>
          </p:cNvPr>
          <p:cNvPicPr>
            <a:picLocks noChangeAspect="1"/>
          </p:cNvPicPr>
          <p:nvPr/>
        </p:nvPicPr>
        <p:blipFill>
          <a:blip r:embed="rId2"/>
          <a:stretch>
            <a:fillRect/>
          </a:stretch>
        </p:blipFill>
        <p:spPr>
          <a:xfrm>
            <a:off x="8848725" y="3111012"/>
            <a:ext cx="3048000" cy="2286000"/>
          </a:xfrm>
          <a:prstGeom prst="rect">
            <a:avLst/>
          </a:prstGeom>
        </p:spPr>
      </p:pic>
      <p:pic>
        <p:nvPicPr>
          <p:cNvPr id="10" name="Picture 9">
            <a:extLst>
              <a:ext uri="{FF2B5EF4-FFF2-40B4-BE49-F238E27FC236}">
                <a16:creationId xmlns:a16="http://schemas.microsoft.com/office/drawing/2014/main" id="{45086C5D-D770-4777-8DAF-3B841E884F3E}"/>
              </a:ext>
            </a:extLst>
          </p:cNvPr>
          <p:cNvPicPr>
            <a:picLocks noChangeAspect="1"/>
          </p:cNvPicPr>
          <p:nvPr/>
        </p:nvPicPr>
        <p:blipFill>
          <a:blip r:embed="rId3"/>
          <a:stretch>
            <a:fillRect/>
          </a:stretch>
        </p:blipFill>
        <p:spPr>
          <a:xfrm>
            <a:off x="5899150" y="3111012"/>
            <a:ext cx="3048000" cy="2286000"/>
          </a:xfrm>
          <a:prstGeom prst="rect">
            <a:avLst/>
          </a:prstGeom>
        </p:spPr>
      </p:pic>
      <p:pic>
        <p:nvPicPr>
          <p:cNvPr id="12" name="Picture 11">
            <a:extLst>
              <a:ext uri="{FF2B5EF4-FFF2-40B4-BE49-F238E27FC236}">
                <a16:creationId xmlns:a16="http://schemas.microsoft.com/office/drawing/2014/main" id="{1DF2C8FD-5295-4981-91BA-0C5F93DB3CD3}"/>
              </a:ext>
            </a:extLst>
          </p:cNvPr>
          <p:cNvPicPr>
            <a:picLocks noChangeAspect="1"/>
          </p:cNvPicPr>
          <p:nvPr/>
        </p:nvPicPr>
        <p:blipFill>
          <a:blip r:embed="rId4"/>
          <a:stretch>
            <a:fillRect/>
          </a:stretch>
        </p:blipFill>
        <p:spPr>
          <a:xfrm>
            <a:off x="2949575" y="3111012"/>
            <a:ext cx="3048000" cy="2286000"/>
          </a:xfrm>
          <a:prstGeom prst="rect">
            <a:avLst/>
          </a:prstGeom>
        </p:spPr>
      </p:pic>
      <p:pic>
        <p:nvPicPr>
          <p:cNvPr id="14" name="Picture 13">
            <a:extLst>
              <a:ext uri="{FF2B5EF4-FFF2-40B4-BE49-F238E27FC236}">
                <a16:creationId xmlns:a16="http://schemas.microsoft.com/office/drawing/2014/main" id="{12AB70A0-285E-4628-8B1A-30AEC24B12FB}"/>
              </a:ext>
            </a:extLst>
          </p:cNvPr>
          <p:cNvPicPr>
            <a:picLocks noChangeAspect="1"/>
          </p:cNvPicPr>
          <p:nvPr/>
        </p:nvPicPr>
        <p:blipFill>
          <a:blip r:embed="rId5"/>
          <a:stretch>
            <a:fillRect/>
          </a:stretch>
        </p:blipFill>
        <p:spPr>
          <a:xfrm>
            <a:off x="0" y="3111012"/>
            <a:ext cx="3048000" cy="2286000"/>
          </a:xfrm>
          <a:prstGeom prst="rect">
            <a:avLst/>
          </a:prstGeom>
        </p:spPr>
      </p:pic>
    </p:spTree>
    <p:extLst>
      <p:ext uri="{BB962C8B-B14F-4D97-AF65-F5344CB8AC3E}">
        <p14:creationId xmlns:p14="http://schemas.microsoft.com/office/powerpoint/2010/main" val="2340278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many other traversals</a:t>
            </a:r>
          </a:p>
        </p:txBody>
      </p:sp>
    </p:spTree>
    <p:extLst>
      <p:ext uri="{BB962C8B-B14F-4D97-AF65-F5344CB8AC3E}">
        <p14:creationId xmlns:p14="http://schemas.microsoft.com/office/powerpoint/2010/main" val="10538892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a:xfrm>
            <a:off x="573157" y="593725"/>
            <a:ext cx="10515600" cy="1325563"/>
          </a:xfrm>
        </p:spPr>
        <p:txBody>
          <a:bodyPr>
            <a:normAutofit fontScale="90000"/>
          </a:bodyPr>
          <a:lstStyle/>
          <a:p>
            <a:r>
              <a:rPr lang="en-US" dirty="0"/>
              <a:t>This function </a:t>
            </a:r>
            <a:r>
              <a:rPr lang="en-US" sz="2000" b="0" i="0" u="none" strike="noStrike" baseline="0" dirty="0" err="1">
                <a:solidFill>
                  <a:srgbClr val="028009"/>
                </a:solidFill>
                <a:latin typeface="Courier New" panose="02070309020205020404" pitchFamily="49" charset="0"/>
              </a:rPr>
              <a:t>fcn_Path_findOrthoScatterFromTraversalToTraversals</a:t>
            </a:r>
            <a:br>
              <a:rPr lang="en-US" sz="2000" b="0" i="0" u="none" strike="noStrike" baseline="0" dirty="0">
                <a:solidFill>
                  <a:srgbClr val="028009"/>
                </a:solidFill>
                <a:latin typeface="Courier New" panose="02070309020205020404" pitchFamily="49" charset="0"/>
              </a:rPr>
            </a:br>
            <a:r>
              <a:rPr lang="en-US" dirty="0"/>
              <a:t>gives positive values for positive (in the cross-product) sensor directions, negative for negative sensing</a:t>
            </a:r>
          </a:p>
        </p:txBody>
      </p:sp>
      <p:pic>
        <p:nvPicPr>
          <p:cNvPr id="5" name="Picture 4">
            <a:extLst>
              <a:ext uri="{FF2B5EF4-FFF2-40B4-BE49-F238E27FC236}">
                <a16:creationId xmlns:a16="http://schemas.microsoft.com/office/drawing/2014/main" id="{FC8621D4-01C9-4382-AD71-EE265C51B8A6}"/>
              </a:ext>
            </a:extLst>
          </p:cNvPr>
          <p:cNvPicPr>
            <a:picLocks noChangeAspect="1"/>
          </p:cNvPicPr>
          <p:nvPr/>
        </p:nvPicPr>
        <p:blipFill>
          <a:blip r:embed="rId2"/>
          <a:stretch>
            <a:fillRect/>
          </a:stretch>
        </p:blipFill>
        <p:spPr>
          <a:xfrm>
            <a:off x="496957" y="2307709"/>
            <a:ext cx="5334000" cy="4000500"/>
          </a:xfrm>
          <a:prstGeom prst="rect">
            <a:avLst/>
          </a:prstGeom>
        </p:spPr>
      </p:pic>
      <p:sp>
        <p:nvSpPr>
          <p:cNvPr id="6" name="TextBox 5">
            <a:extLst>
              <a:ext uri="{FF2B5EF4-FFF2-40B4-BE49-F238E27FC236}">
                <a16:creationId xmlns:a16="http://schemas.microsoft.com/office/drawing/2014/main" id="{8B0D7C8C-46B0-4055-BBD0-1C82AED07DB2}"/>
              </a:ext>
            </a:extLst>
          </p:cNvPr>
          <p:cNvSpPr txBox="1"/>
          <p:nvPr/>
        </p:nvSpPr>
        <p:spPr>
          <a:xfrm>
            <a:off x="1859692" y="6308209"/>
            <a:ext cx="8842998" cy="369332"/>
          </a:xfrm>
          <a:prstGeom prst="rect">
            <a:avLst/>
          </a:prstGeom>
          <a:noFill/>
        </p:spPr>
        <p:txBody>
          <a:bodyPr wrap="none" rtlCol="0">
            <a:spAutoFit/>
          </a:bodyPr>
          <a:lstStyle/>
          <a:p>
            <a:r>
              <a:rPr lang="en-US" dirty="0"/>
              <a:t>See first two test cases in script_test_fcn_Path_findOrthoScatterFromTraversalToTraversals.m</a:t>
            </a:r>
          </a:p>
        </p:txBody>
      </p:sp>
      <p:pic>
        <p:nvPicPr>
          <p:cNvPr id="4" name="Picture 3">
            <a:extLst>
              <a:ext uri="{FF2B5EF4-FFF2-40B4-BE49-F238E27FC236}">
                <a16:creationId xmlns:a16="http://schemas.microsoft.com/office/drawing/2014/main" id="{ABAC02CE-3F30-45BA-B433-A2D1086B7791}"/>
              </a:ext>
            </a:extLst>
          </p:cNvPr>
          <p:cNvPicPr>
            <a:picLocks noChangeAspect="1"/>
          </p:cNvPicPr>
          <p:nvPr/>
        </p:nvPicPr>
        <p:blipFill>
          <a:blip r:embed="rId3"/>
          <a:stretch>
            <a:fillRect/>
          </a:stretch>
        </p:blipFill>
        <p:spPr>
          <a:xfrm>
            <a:off x="5368690" y="2307709"/>
            <a:ext cx="5334000" cy="4000500"/>
          </a:xfrm>
          <a:prstGeom prst="rect">
            <a:avLst/>
          </a:prstGeom>
        </p:spPr>
      </p:pic>
    </p:spTree>
    <p:extLst>
      <p:ext uri="{BB962C8B-B14F-4D97-AF65-F5344CB8AC3E}">
        <p14:creationId xmlns:p14="http://schemas.microsoft.com/office/powerpoint/2010/main" val="34726175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870F-44DF-42F0-AFA9-9D92EDBEF512}"/>
              </a:ext>
            </a:extLst>
          </p:cNvPr>
          <p:cNvSpPr>
            <a:spLocks noGrp="1"/>
          </p:cNvSpPr>
          <p:nvPr>
            <p:ph type="title"/>
          </p:nvPr>
        </p:nvSpPr>
        <p:spPr/>
        <p:txBody>
          <a:bodyPr>
            <a:normAutofit fontScale="90000"/>
          </a:bodyPr>
          <a:lstStyle/>
          <a:p>
            <a:r>
              <a:rPr lang="en-US" dirty="0"/>
              <a:t>This is useful for finding all the nearby traversal points, including defining a search distance that ignores nearby traversals</a:t>
            </a:r>
          </a:p>
        </p:txBody>
      </p:sp>
      <p:pic>
        <p:nvPicPr>
          <p:cNvPr id="5" name="Picture 4">
            <a:extLst>
              <a:ext uri="{FF2B5EF4-FFF2-40B4-BE49-F238E27FC236}">
                <a16:creationId xmlns:a16="http://schemas.microsoft.com/office/drawing/2014/main" id="{2AD04170-44FB-4E62-A8D5-B9B62EE46305}"/>
              </a:ext>
            </a:extLst>
          </p:cNvPr>
          <p:cNvPicPr>
            <a:picLocks noChangeAspect="1"/>
          </p:cNvPicPr>
          <p:nvPr/>
        </p:nvPicPr>
        <p:blipFill>
          <a:blip r:embed="rId2"/>
          <a:stretch>
            <a:fillRect/>
          </a:stretch>
        </p:blipFill>
        <p:spPr>
          <a:xfrm>
            <a:off x="733310" y="2063262"/>
            <a:ext cx="8337205" cy="5029200"/>
          </a:xfrm>
          <a:prstGeom prst="rect">
            <a:avLst/>
          </a:prstGeom>
        </p:spPr>
      </p:pic>
    </p:spTree>
    <p:extLst>
      <p:ext uri="{BB962C8B-B14F-4D97-AF65-F5344CB8AC3E}">
        <p14:creationId xmlns:p14="http://schemas.microsoft.com/office/powerpoint/2010/main" val="1942450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15039</TotalTime>
  <Words>13197</Words>
  <Application>Microsoft Office PowerPoint</Application>
  <PresentationFormat>Widescreen</PresentationFormat>
  <Paragraphs>1076</Paragraphs>
  <Slides>173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173</vt:i4>
      </vt:variant>
    </vt:vector>
  </HeadingPairs>
  <TitlesOfParts>
    <vt:vector size="178" baseType="lpstr">
      <vt:lpstr>Arial</vt:lpstr>
      <vt:lpstr>Calibri</vt:lpstr>
      <vt:lpstr>Calibri Light</vt:lpstr>
      <vt:lpstr>Courier New</vt:lpstr>
      <vt:lpstr>Office Theme</vt:lpstr>
      <vt:lpstr>Finding the Path</vt:lpstr>
      <vt:lpstr>The organization of this presentation is as follows:</vt:lpstr>
      <vt:lpstr>A complete list of Path library functions is here:</vt:lpstr>
      <vt:lpstr>Motivation and Definitions for the Path library of functions</vt:lpstr>
      <vt:lpstr>Many applications require a reference path</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Basic “getting started” functions in the library</vt:lpstr>
      <vt:lpstr>Basic getting started operations include</vt:lpstr>
      <vt:lpstr>Checking the inputs to functions</vt:lpstr>
      <vt:lpstr>Nearly all the functions use an input checking system, </vt:lpstr>
      <vt:lpstr>Defining starter paths</vt:lpstr>
      <vt:lpstr>We’re often creating paths, but for dummy “starter” paths we have a function to create samples</vt:lpstr>
      <vt:lpstr>Why do we use this example? It has some challenging features that often “break” code</vt:lpstr>
      <vt:lpstr>Letting users draw their own paths</vt:lpstr>
      <vt:lpstr>The function, fcn_Path_fillPathViaUserInputs allows the user to click in a figure to define test paths.</vt:lpstr>
      <vt:lpstr>Examining path angles</vt:lpstr>
      <vt:lpstr>To convert paths to traversals, we use two functions to deal with yaw angles:</vt:lpstr>
      <vt:lpstr>Converting paths into traversals and plotting</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In some applications, we want to know all the intersection points</vt:lpstr>
      <vt:lpstr>Here is the code and screen output for the previous slide:</vt:lpstr>
      <vt:lpstr>The algorithm is quite robust even to complex overlapping conditions</vt:lpstr>
      <vt:lpstr>Finding the intersection of traversals</vt:lpstr>
      <vt:lpstr>To find the intersection of a traversal with another, we use: fcn_Path_findIntersectionsBetweenTraversals </vt:lpstr>
      <vt:lpstr>Snapping a point onto a path</vt:lpstr>
      <vt:lpstr>One of the basic path operations is snapping from a query point onto a path</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Snapping a point onto a traversal</vt:lpstr>
      <vt:lpstr>This has the same functionality as snap-to-path, but takes in a traversal type</vt:lpstr>
      <vt:lpstr>Trimming a path</vt:lpstr>
      <vt:lpstr>Basic trimming operations include</vt:lpstr>
      <vt:lpstr>Trimming out sections of traversals given certain station points</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Removing pinch points within a traversal</vt:lpstr>
      <vt:lpstr>To remove a pinch point, we use the function: fcn_Path_removePinchPointInTraversal</vt:lpstr>
      <vt:lpstr>This function is particularly useful to correct offset paths, which twist back onto themselves when created by an offset projection process</vt:lpstr>
      <vt:lpstr>Projecting from a path normally outward</vt:lpstr>
      <vt:lpstr>Basic path projection operations include</vt:lpstr>
      <vt:lpstr>A common operation is to seek vectors that are “normal” to a path at given station points</vt:lpstr>
      <vt:lpstr>This capability is implemented in fcn_Path_findOrthogonalTraversalVectorsAtStations </vt:lpstr>
      <vt:lpstr>Here are some examples:</vt:lpstr>
      <vt:lpstr>Why is “normal” in quotes? Because the definition of normal is unclear! Particularly at an internal vertex, it can be very unclear what to use as a normal vector. </vt:lpstr>
      <vt:lpstr>Finding intersections from one traversal to another traversal</vt:lpstr>
      <vt:lpstr>The function, fcn_Path_findOrthogonalHitFromTraversalToTraversal, finds the points on traversals nearby a given traversal that are closest to given station points, assuming orthogonal projections or variants set by a flag</vt:lpstr>
      <vt:lpstr>The result will give a positive or negative distance value, depending if it is to the left (positive cross-product) or right (negative) direction relative to the traversal.</vt:lpstr>
      <vt:lpstr>One can limit the search radius for intersections, in this case to 1.5 meters.</vt:lpstr>
      <vt:lpstr>This also works for negative distances. Here are results for a search radius of 1.5 meters.</vt:lpstr>
      <vt:lpstr>Finding intersections from one traversal to many other traversals</vt:lpstr>
      <vt:lpstr>This function fcn_Path_findOrthoScatterFromTraversalToTraversals gives positive values for positive (in the cross-product) sensor directions, negative for negative sensing</vt:lpstr>
      <vt:lpstr>This is useful for finding all the nearby traversal points, including defining a search distance that ignores nearby traversals</vt:lpstr>
      <vt:lpstr>With dense projections, one can analyze the histogram of projection distances</vt:lpstr>
      <vt:lpstr>Find offset traversals from a traversal</vt:lpstr>
      <vt:lpstr>One can generate a set of offset traversals from a reference traversal using:  fcn_Path_fillOffsetTraversalsAboutTraversal</vt:lpstr>
      <vt:lpstr>This is particularly useful for finding the intersection points of road boundaries</vt:lpstr>
      <vt:lpstr>Converting a traversal in XY coordinates to SY coordinates</vt:lpstr>
      <vt:lpstr>We commonly need to convert XY coordinates into station-Y coordinates</vt:lpstr>
      <vt:lpstr>The function returns the lateral (y) offsets from a chosen centerline.</vt:lpstr>
      <vt:lpstr>The results can be very sensitive to station decimation, so this is a user-defined variable.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a bound around a traversal</vt:lpstr>
      <vt:lpstr>In the statistics functions, one often needs to plot bounds around a central traversal</vt:lpstr>
      <vt:lpstr>Calculating the variance of a traversal</vt:lpstr>
      <vt:lpstr>The variance of a single traversal is a measure of how much it bends at each segment, as a distance offset. </vt:lpstr>
      <vt:lpstr>Plotting variance bands about a traversal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Each of the averaging methods depends on how to define closeness of path points to each other</vt:lpstr>
      <vt:lpstr>This discrepancy in station distances is why lanes on track and field have staggered starts. The inside line would be shorter than the outside lane if everyone started at the same line.</vt:lpstr>
      <vt:lpstr>Measuring nearness of a point to a path: three methods</vt:lpstr>
      <vt:lpstr>Generating average trajectories by averaging trajectories at the same station</vt:lpstr>
      <vt:lpstr>The “same station” method is just to average paths by station. This is done easily by just interpolation of all paths to same stations, then averaging.</vt:lpstr>
      <vt:lpstr>Generating average trajectories by averaging points in proximity</vt:lpstr>
      <vt:lpstr>The “closest point” method finds the closest point on a nearby path to the central path. It then finds the associated line segment on the nearby path, and then projects FROM the line segment back to the central path.</vt:lpstr>
      <vt:lpstr>A function exists to find the closest points to a traversal from other traversals</vt:lpstr>
      <vt:lpstr>The function, fcn_Path_findClosestPointsToTraversal implements the method described in the following slides to find the closest points on a traversal to a traversal</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Using the closest traversal points, one can generate average trajectories by averaging points in proximity</vt:lpstr>
      <vt:lpstr>The function, fcn_Path_findAverageTraversalViaClosestPoint implements closest-point averaging</vt:lpstr>
      <vt:lpstr>The problem with closest point averaging is that the directions of the contributions can be unclear, e.g. the nearby path may be ahead or behind the station points on the central path.</vt:lpstr>
      <vt:lpstr>Generating average trajectories by averaging orthogonal projections</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segments are not sampled at all.</vt:lpstr>
      <vt:lpstr>For orthogonal projection, the option of averaging at the vertex appears to give the best results (e.g. flags 3 and 4 in orthogonal projections)</vt:lpstr>
      <vt:lpstr>Of the three methods, the orthogonal one is most robust and clear. It is demonstrated next.</vt:lpstr>
      <vt:lpstr>Using cross-cutting for  path averaging</vt:lpstr>
      <vt:lpstr>The particular advantage of the orthogonal projection is that every query “cuts” adjacent paths as one would expect. </vt:lpstr>
      <vt:lpstr>There are several sub-functions required for orthogonal averaging</vt:lpstr>
      <vt:lpstr>The function, fcn_Path_findOrthoScatterFromTraversalToTraversals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may bias toward the alternate paths and may even “wander” at the intersections.</vt:lpstr>
      <vt:lpstr>To force a query to include only a short part of a path, one can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When doing the average, the starting traversal for the average is important as this “seeds” the search. The user can specify this reference_traversal as an input. If nothing is specified, the longest input traversal is used.</vt:lpstr>
      <vt:lpstr>Because orthogonal averaging uses iterations, the function allows the user to specify the number of iterations to try (default is 40, which is usually too much)</vt:lpstr>
      <vt:lpstr>By turning on the debug flag within the function, one can see the iteration results  (shown here for N=40)</vt:lpstr>
      <vt:lpstr>Finally, the averaging process allows weighted smoothing to be used between iterations. A higher weight (from 0 to 1) means less of the new value is used. This prevents numerical oscillation (default is 0.8)</vt:lpstr>
      <vt:lpstr>Finding the longest traversal within a traversals structure</vt:lpstr>
      <vt:lpstr>The function, fcn_Path_findTraversalWithMostData finds the traversal with the most data (e.g. most elements within an array)</vt:lpstr>
      <vt:lpstr>Generating new trajectories by resampling trajectories at specific stations</vt:lpstr>
      <vt:lpstr>The function, fcn_Path_newTraversalByStationResampling implements a station resampling process</vt:lpstr>
      <vt:lpstr>Generating new trajectories by resampling trajectories at specific stations</vt:lpstr>
      <vt:lpstr>The function, fcn_Path_cleanPathFromForwardBackwardJogs removes forward/backward oscillations caused by averaging data spatially</vt:lpstr>
      <vt:lpstr>PowerPoint Presentation</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84</cp:revision>
  <dcterms:created xsi:type="dcterms:W3CDTF">2021-03-21T21:01:18Z</dcterms:created>
  <dcterms:modified xsi:type="dcterms:W3CDTF">2022-01-10T16:28:40Z</dcterms:modified>
</cp:coreProperties>
</file>